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07" r:id="rId2"/>
    <p:sldId id="408" r:id="rId3"/>
    <p:sldId id="402" r:id="rId4"/>
    <p:sldId id="403" r:id="rId5"/>
    <p:sldId id="405" r:id="rId6"/>
    <p:sldId id="399" r:id="rId7"/>
    <p:sldId id="377" r:id="rId8"/>
    <p:sldId id="379" r:id="rId9"/>
    <p:sldId id="383" r:id="rId10"/>
    <p:sldId id="380" r:id="rId11"/>
    <p:sldId id="385" r:id="rId12"/>
    <p:sldId id="390" r:id="rId13"/>
    <p:sldId id="388" r:id="rId14"/>
    <p:sldId id="391" r:id="rId15"/>
    <p:sldId id="393" r:id="rId16"/>
    <p:sldId id="395" r:id="rId17"/>
    <p:sldId id="396" r:id="rId18"/>
    <p:sldId id="400" r:id="rId19"/>
    <p:sldId id="358" r:id="rId20"/>
    <p:sldId id="346" r:id="rId21"/>
    <p:sldId id="362" r:id="rId22"/>
    <p:sldId id="301" r:id="rId23"/>
    <p:sldId id="300" r:id="rId24"/>
  </p:sldIdLst>
  <p:sldSz cx="9144000" cy="6858000" type="screen4x3"/>
  <p:notesSz cx="6669088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ín Alvarez, Pilar" initials="PM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8B90"/>
    <a:srgbClr val="769F61"/>
    <a:srgbClr val="C22632"/>
    <a:srgbClr val="63F042"/>
    <a:srgbClr val="EF434D"/>
    <a:srgbClr val="006600"/>
    <a:srgbClr val="F15960"/>
    <a:srgbClr val="16C2AD"/>
    <a:srgbClr val="F3757B"/>
    <a:srgbClr val="7A00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5949" autoAdjust="0"/>
  </p:normalViewPr>
  <p:slideViewPr>
    <p:cSldViewPr>
      <p:cViewPr>
        <p:scale>
          <a:sx n="100" d="100"/>
          <a:sy n="100" d="100"/>
        </p:scale>
        <p:origin x="-22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406" y="715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96E50-F2C8-4A4B-A3CA-797AAD145E8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26277AC-707D-4728-8349-20ED036E27D1}">
      <dgm:prSet phldrT="[Text]" custT="1"/>
      <dgm:spPr/>
      <dgm:t>
        <a:bodyPr/>
        <a:lstStyle/>
        <a:p>
          <a:r>
            <a:rPr lang="es-CR" sz="1800" dirty="0" smtClean="0"/>
            <a:t>¨Rescatando y fortaleciendo </a:t>
          </a:r>
          <a:r>
            <a:rPr lang="es-CR" sz="1800" dirty="0" smtClean="0"/>
            <a:t>la experiencia, </a:t>
          </a:r>
          <a:r>
            <a:rPr lang="es-CR" sz="1800" dirty="0"/>
            <a:t>y valor agregado de la CE en el sector durante estos 25 años" </a:t>
          </a:r>
        </a:p>
      </dgm:t>
    </dgm:pt>
    <dgm:pt modelId="{BC9FC53A-32E2-42FA-B373-B4E7B2A55DB7}" type="parTrans" cxnId="{7A203219-A34B-41AE-8F57-83858FD7E569}">
      <dgm:prSet/>
      <dgm:spPr/>
      <dgm:t>
        <a:bodyPr/>
        <a:lstStyle/>
        <a:p>
          <a:endParaRPr lang="es-CR"/>
        </a:p>
      </dgm:t>
    </dgm:pt>
    <dgm:pt modelId="{E9A73801-5F98-454C-8C9C-F45E5E66A397}" type="sibTrans" cxnId="{7A203219-A34B-41AE-8F57-83858FD7E569}">
      <dgm:prSet/>
      <dgm:spPr/>
      <dgm:t>
        <a:bodyPr/>
        <a:lstStyle/>
        <a:p>
          <a:endParaRPr lang="es-CR"/>
        </a:p>
      </dgm:t>
    </dgm:pt>
    <dgm:pt modelId="{E144A9E3-32BC-4E13-961B-787F7EB6D687}">
      <dgm:prSet phldrT="[Text]" custT="1"/>
      <dgm:spPr/>
      <dgm:t>
        <a:bodyPr/>
        <a:lstStyle/>
        <a:p>
          <a:r>
            <a:rPr lang="es-CR" sz="1800" b="0" dirty="0" smtClean="0">
              <a:solidFill>
                <a:schemeClr val="tx1"/>
              </a:solidFill>
            </a:rPr>
            <a:t>Respondiendo  a los nuevos paradigmas internacionales </a:t>
          </a:r>
          <a:r>
            <a:rPr lang="es-CR" sz="1800" b="0" dirty="0">
              <a:solidFill>
                <a:schemeClr val="tx1"/>
              </a:solidFill>
            </a:rPr>
            <a:t>relacionados con el sector </a:t>
          </a:r>
          <a:r>
            <a:rPr lang="es-CR" sz="1800" b="0" dirty="0" smtClean="0">
              <a:solidFill>
                <a:schemeClr val="tx1"/>
              </a:solidFill>
            </a:rPr>
            <a:t>y </a:t>
          </a:r>
          <a:r>
            <a:rPr lang="es-CR" sz="1800" b="0" dirty="0">
              <a:solidFill>
                <a:schemeClr val="tx1"/>
              </a:solidFill>
            </a:rPr>
            <a:t>la </a:t>
          </a:r>
          <a:r>
            <a:rPr lang="es-CR" sz="1800" b="0" dirty="0" smtClean="0">
              <a:solidFill>
                <a:schemeClr val="tx1"/>
              </a:solidFill>
            </a:rPr>
            <a:t>cooperación </a:t>
          </a:r>
          <a:r>
            <a:rPr lang="es-CR" sz="1800" b="0" dirty="0">
              <a:solidFill>
                <a:schemeClr val="tx1"/>
              </a:solidFill>
            </a:rPr>
            <a:t>al desarrollo</a:t>
          </a:r>
        </a:p>
      </dgm:t>
    </dgm:pt>
    <dgm:pt modelId="{7BD214D0-5589-4556-A457-52A287F7C89B}" type="parTrans" cxnId="{6982539E-074B-40B8-8B69-68694D6DE4B5}">
      <dgm:prSet/>
      <dgm:spPr/>
      <dgm:t>
        <a:bodyPr/>
        <a:lstStyle/>
        <a:p>
          <a:endParaRPr lang="es-CR"/>
        </a:p>
      </dgm:t>
    </dgm:pt>
    <dgm:pt modelId="{9F69D392-D977-4647-A9B3-CD9090CDF290}" type="sibTrans" cxnId="{6982539E-074B-40B8-8B69-68694D6DE4B5}">
      <dgm:prSet/>
      <dgm:spPr/>
      <dgm:t>
        <a:bodyPr/>
        <a:lstStyle/>
        <a:p>
          <a:endParaRPr lang="es-CR"/>
        </a:p>
      </dgm:t>
    </dgm:pt>
    <dgm:pt modelId="{AB1AD003-26B1-4D9E-B6B8-C8F30032C460}">
      <dgm:prSet phldrT="[Text]" custT="1"/>
      <dgm:spPr/>
      <dgm:t>
        <a:bodyPr/>
        <a:lstStyle/>
        <a:p>
          <a:r>
            <a:rPr lang="es-CR" sz="1800" dirty="0"/>
            <a:t>Seleccionando, concentrando, y articulando  recursos  e instrumentos  que respondan a las necesidades  actuales </a:t>
          </a:r>
          <a:r>
            <a:rPr lang="es-CR" sz="1800" dirty="0" smtClean="0"/>
            <a:t>de la región</a:t>
          </a:r>
          <a:endParaRPr lang="es-CR" sz="1800" dirty="0"/>
        </a:p>
      </dgm:t>
    </dgm:pt>
    <dgm:pt modelId="{3AAA4A54-3135-4393-AEAC-9B7FB887440D}" type="parTrans" cxnId="{402C7855-6009-4719-A47D-09F7A8976202}">
      <dgm:prSet/>
      <dgm:spPr/>
      <dgm:t>
        <a:bodyPr/>
        <a:lstStyle/>
        <a:p>
          <a:endParaRPr lang="es-CR"/>
        </a:p>
      </dgm:t>
    </dgm:pt>
    <dgm:pt modelId="{3523AE97-3E94-421B-ADCA-59A263FCA3D9}" type="sibTrans" cxnId="{402C7855-6009-4719-A47D-09F7A8976202}">
      <dgm:prSet/>
      <dgm:spPr/>
      <dgm:t>
        <a:bodyPr/>
        <a:lstStyle/>
        <a:p>
          <a:endParaRPr lang="es-CR"/>
        </a:p>
      </dgm:t>
    </dgm:pt>
    <dgm:pt modelId="{EEEC2323-EEDE-41E3-97DC-17C17E4C11CD}" type="pres">
      <dgm:prSet presAssocID="{F5296E50-F2C8-4A4B-A3CA-797AAD145E86}" presName="compositeShape" presStyleCnt="0">
        <dgm:presLayoutVars>
          <dgm:chMax val="7"/>
          <dgm:dir/>
          <dgm:resizeHandles val="exact"/>
        </dgm:presLayoutVars>
      </dgm:prSet>
      <dgm:spPr/>
    </dgm:pt>
    <dgm:pt modelId="{DF3D574F-BF16-4E4E-936E-69B3A7826C9E}" type="pres">
      <dgm:prSet presAssocID="{F26277AC-707D-4728-8349-20ED036E27D1}" presName="circ1" presStyleLbl="vennNode1" presStyleIdx="0" presStyleCnt="3" custScaleX="117431" custScaleY="124782" custLinFactNeighborX="-8482" custLinFactNeighborY="1362"/>
      <dgm:spPr/>
      <dgm:t>
        <a:bodyPr/>
        <a:lstStyle/>
        <a:p>
          <a:endParaRPr lang="es-CR"/>
        </a:p>
      </dgm:t>
    </dgm:pt>
    <dgm:pt modelId="{3F3AF1DD-487A-417D-8135-EAB66D7CBE3B}" type="pres">
      <dgm:prSet presAssocID="{F26277AC-707D-4728-8349-20ED036E27D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C25F416D-2662-402D-948D-48B4C27CF271}" type="pres">
      <dgm:prSet presAssocID="{E144A9E3-32BC-4E13-961B-787F7EB6D687}" presName="circ2" presStyleLbl="vennNode1" presStyleIdx="1" presStyleCnt="3" custScaleX="130661" custLinFactNeighborX="10256" custLinFactNeighborY="-11549"/>
      <dgm:spPr/>
      <dgm:t>
        <a:bodyPr/>
        <a:lstStyle/>
        <a:p>
          <a:endParaRPr lang="es-CR"/>
        </a:p>
      </dgm:t>
    </dgm:pt>
    <dgm:pt modelId="{B5748FFC-929B-473E-AC63-4B631F43E078}" type="pres">
      <dgm:prSet presAssocID="{E144A9E3-32BC-4E13-961B-787F7EB6D68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D613883-7D93-44DB-8E71-830C62634149}" type="pres">
      <dgm:prSet presAssocID="{AB1AD003-26B1-4D9E-B6B8-C8F30032C460}" presName="circ3" presStyleLbl="vennNode1" presStyleIdx="2" presStyleCnt="3" custScaleX="113051" custLinFactNeighborX="-18205" custLinFactNeighborY="-9253"/>
      <dgm:spPr/>
      <dgm:t>
        <a:bodyPr/>
        <a:lstStyle/>
        <a:p>
          <a:endParaRPr lang="es-CR"/>
        </a:p>
      </dgm:t>
    </dgm:pt>
    <dgm:pt modelId="{6940ADA6-F6B7-4B8A-A32F-EA48D7EE54CB}" type="pres">
      <dgm:prSet presAssocID="{AB1AD003-26B1-4D9E-B6B8-C8F30032C46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430CADE9-24EB-4600-98E4-9405EAC86B8A}" type="presOf" srcId="{F26277AC-707D-4728-8349-20ED036E27D1}" destId="{3F3AF1DD-487A-417D-8135-EAB66D7CBE3B}" srcOrd="1" destOrd="0" presId="urn:microsoft.com/office/officeart/2005/8/layout/venn1"/>
    <dgm:cxn modelId="{3E8C0F27-5336-4EE6-8DFD-71CD31C684AC}" type="presOf" srcId="{E144A9E3-32BC-4E13-961B-787F7EB6D687}" destId="{B5748FFC-929B-473E-AC63-4B631F43E078}" srcOrd="1" destOrd="0" presId="urn:microsoft.com/office/officeart/2005/8/layout/venn1"/>
    <dgm:cxn modelId="{80342C2C-E7A8-4898-8ABC-74832BDB2EBB}" type="presOf" srcId="{E144A9E3-32BC-4E13-961B-787F7EB6D687}" destId="{C25F416D-2662-402D-948D-48B4C27CF271}" srcOrd="0" destOrd="0" presId="urn:microsoft.com/office/officeart/2005/8/layout/venn1"/>
    <dgm:cxn modelId="{7A203219-A34B-41AE-8F57-83858FD7E569}" srcId="{F5296E50-F2C8-4A4B-A3CA-797AAD145E86}" destId="{F26277AC-707D-4728-8349-20ED036E27D1}" srcOrd="0" destOrd="0" parTransId="{BC9FC53A-32E2-42FA-B373-B4E7B2A55DB7}" sibTransId="{E9A73801-5F98-454C-8C9C-F45E5E66A397}"/>
    <dgm:cxn modelId="{3F2863A2-BF22-4238-BA88-0BFB18DB0C70}" type="presOf" srcId="{F5296E50-F2C8-4A4B-A3CA-797AAD145E86}" destId="{EEEC2323-EEDE-41E3-97DC-17C17E4C11CD}" srcOrd="0" destOrd="0" presId="urn:microsoft.com/office/officeart/2005/8/layout/venn1"/>
    <dgm:cxn modelId="{80C0668A-63B1-4EE9-B9B8-E4A76851109D}" type="presOf" srcId="{F26277AC-707D-4728-8349-20ED036E27D1}" destId="{DF3D574F-BF16-4E4E-936E-69B3A7826C9E}" srcOrd="0" destOrd="0" presId="urn:microsoft.com/office/officeart/2005/8/layout/venn1"/>
    <dgm:cxn modelId="{A8A545CD-ABA6-41C0-90FC-18109AE58FAA}" type="presOf" srcId="{AB1AD003-26B1-4D9E-B6B8-C8F30032C460}" destId="{6940ADA6-F6B7-4B8A-A32F-EA48D7EE54CB}" srcOrd="1" destOrd="0" presId="urn:microsoft.com/office/officeart/2005/8/layout/venn1"/>
    <dgm:cxn modelId="{402C7855-6009-4719-A47D-09F7A8976202}" srcId="{F5296E50-F2C8-4A4B-A3CA-797AAD145E86}" destId="{AB1AD003-26B1-4D9E-B6B8-C8F30032C460}" srcOrd="2" destOrd="0" parTransId="{3AAA4A54-3135-4393-AEAC-9B7FB887440D}" sibTransId="{3523AE97-3E94-421B-ADCA-59A263FCA3D9}"/>
    <dgm:cxn modelId="{6982539E-074B-40B8-8B69-68694D6DE4B5}" srcId="{F5296E50-F2C8-4A4B-A3CA-797AAD145E86}" destId="{E144A9E3-32BC-4E13-961B-787F7EB6D687}" srcOrd="1" destOrd="0" parTransId="{7BD214D0-5589-4556-A457-52A287F7C89B}" sibTransId="{9F69D392-D977-4647-A9B3-CD9090CDF290}"/>
    <dgm:cxn modelId="{4F1E2AA0-DCD8-45F7-90BC-EB41FE30C972}" type="presOf" srcId="{AB1AD003-26B1-4D9E-B6B8-C8F30032C460}" destId="{4D613883-7D93-44DB-8E71-830C62634149}" srcOrd="0" destOrd="0" presId="urn:microsoft.com/office/officeart/2005/8/layout/venn1"/>
    <dgm:cxn modelId="{E11202B7-340C-46AA-BA6C-837BAEFF73E2}" type="presParOf" srcId="{EEEC2323-EEDE-41E3-97DC-17C17E4C11CD}" destId="{DF3D574F-BF16-4E4E-936E-69B3A7826C9E}" srcOrd="0" destOrd="0" presId="urn:microsoft.com/office/officeart/2005/8/layout/venn1"/>
    <dgm:cxn modelId="{AA0FE182-3BEA-4569-801D-F44F19EED31B}" type="presParOf" srcId="{EEEC2323-EEDE-41E3-97DC-17C17E4C11CD}" destId="{3F3AF1DD-487A-417D-8135-EAB66D7CBE3B}" srcOrd="1" destOrd="0" presId="urn:microsoft.com/office/officeart/2005/8/layout/venn1"/>
    <dgm:cxn modelId="{F24D37EB-A918-49E9-8660-3E5DDF0475F9}" type="presParOf" srcId="{EEEC2323-EEDE-41E3-97DC-17C17E4C11CD}" destId="{C25F416D-2662-402D-948D-48B4C27CF271}" srcOrd="2" destOrd="0" presId="urn:microsoft.com/office/officeart/2005/8/layout/venn1"/>
    <dgm:cxn modelId="{1E8E3F20-7BEC-4881-875E-87EF5FDC170E}" type="presParOf" srcId="{EEEC2323-EEDE-41E3-97DC-17C17E4C11CD}" destId="{B5748FFC-929B-473E-AC63-4B631F43E078}" srcOrd="3" destOrd="0" presId="urn:microsoft.com/office/officeart/2005/8/layout/venn1"/>
    <dgm:cxn modelId="{5003CE3C-9E49-4AB8-98A6-5F6B46C09FD8}" type="presParOf" srcId="{EEEC2323-EEDE-41E3-97DC-17C17E4C11CD}" destId="{4D613883-7D93-44DB-8E71-830C62634149}" srcOrd="4" destOrd="0" presId="urn:microsoft.com/office/officeart/2005/8/layout/venn1"/>
    <dgm:cxn modelId="{797DB6AE-C055-46D3-88F1-B2A75588644A}" type="presParOf" srcId="{EEEC2323-EEDE-41E3-97DC-17C17E4C11CD}" destId="{6940ADA6-F6B7-4B8A-A32F-EA48D7EE54C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3D574F-BF16-4E4E-936E-69B3A7826C9E}">
      <dsp:nvSpPr>
        <dsp:cNvPr id="0" name=""/>
        <dsp:cNvSpPr/>
      </dsp:nvSpPr>
      <dsp:spPr>
        <a:xfrm>
          <a:off x="1592197" y="-5"/>
          <a:ext cx="3683627" cy="39142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¨Rescatando y fortaleciendo </a:t>
          </a:r>
          <a:r>
            <a:rPr lang="es-CR" sz="1800" kern="1200" dirty="0" smtClean="0"/>
            <a:t>la experiencia, </a:t>
          </a:r>
          <a:r>
            <a:rPr lang="es-CR" sz="1800" kern="1200" dirty="0"/>
            <a:t>y valor agregado de la CE en el sector durante estos 25 años" </a:t>
          </a:r>
        </a:p>
      </dsp:txBody>
      <dsp:txXfrm>
        <a:off x="2083347" y="684982"/>
        <a:ext cx="2701326" cy="1761397"/>
      </dsp:txXfrm>
    </dsp:sp>
    <dsp:sp modelId="{C25F416D-2662-402D-948D-48B4C27CF271}">
      <dsp:nvSpPr>
        <dsp:cNvPr id="0" name=""/>
        <dsp:cNvSpPr/>
      </dsp:nvSpPr>
      <dsp:spPr>
        <a:xfrm>
          <a:off x="3104355" y="1944210"/>
          <a:ext cx="4098631" cy="31368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kern="1200" dirty="0" smtClean="0">
              <a:solidFill>
                <a:schemeClr val="tx1"/>
              </a:solidFill>
            </a:rPr>
            <a:t>Respondiendo  a los nuevos paradigmas internacionales </a:t>
          </a:r>
          <a:r>
            <a:rPr lang="es-CR" sz="1800" b="0" kern="1200" dirty="0">
              <a:solidFill>
                <a:schemeClr val="tx1"/>
              </a:solidFill>
            </a:rPr>
            <a:t>relacionados con el sector </a:t>
          </a:r>
          <a:r>
            <a:rPr lang="es-CR" sz="1800" b="0" kern="1200" dirty="0" smtClean="0">
              <a:solidFill>
                <a:schemeClr val="tx1"/>
              </a:solidFill>
            </a:rPr>
            <a:t>y </a:t>
          </a:r>
          <a:r>
            <a:rPr lang="es-CR" sz="1800" b="0" kern="1200" dirty="0">
              <a:solidFill>
                <a:schemeClr val="tx1"/>
              </a:solidFill>
            </a:rPr>
            <a:t>la </a:t>
          </a:r>
          <a:r>
            <a:rPr lang="es-CR" sz="1800" b="0" kern="1200" dirty="0" smtClean="0">
              <a:solidFill>
                <a:schemeClr val="tx1"/>
              </a:solidFill>
            </a:rPr>
            <a:t>cooperación </a:t>
          </a:r>
          <a:r>
            <a:rPr lang="es-CR" sz="1800" b="0" kern="1200" dirty="0">
              <a:solidFill>
                <a:schemeClr val="tx1"/>
              </a:solidFill>
            </a:rPr>
            <a:t>al desarrollo</a:t>
          </a:r>
        </a:p>
      </dsp:txBody>
      <dsp:txXfrm>
        <a:off x="4357853" y="2754562"/>
        <a:ext cx="2459179" cy="1725264"/>
      </dsp:txXfrm>
    </dsp:sp>
    <dsp:sp modelId="{4D613883-7D93-44DB-8E71-830C62634149}">
      <dsp:nvSpPr>
        <dsp:cNvPr id="0" name=""/>
        <dsp:cNvSpPr/>
      </dsp:nvSpPr>
      <dsp:spPr>
        <a:xfrm>
          <a:off x="224021" y="2016232"/>
          <a:ext cx="3546233" cy="31368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/>
            <a:t>Seleccionando, concentrando, y articulando  recursos  e instrumentos  que respondan a las necesidades  actuales </a:t>
          </a:r>
          <a:r>
            <a:rPr lang="es-CR" sz="1800" kern="1200" dirty="0" smtClean="0"/>
            <a:t>de la región</a:t>
          </a:r>
          <a:endParaRPr lang="es-CR" sz="1800" kern="1200" dirty="0"/>
        </a:p>
      </dsp:txBody>
      <dsp:txXfrm>
        <a:off x="557958" y="2826584"/>
        <a:ext cx="2127740" cy="1725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DCF80-C7CA-48DE-8610-2C6BE445B457}" type="datetimeFigureOut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6110D-FC5C-4844-9B73-B8CB0FB201F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321102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EE64A-2783-4D3C-8562-07355937AE08}" type="datetimeFigureOut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75D5F-DB61-4F33-B379-82EA9EB8BDF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077977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758127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FD7C0-CBD9-4AB5-8063-66F95E06882E}" type="slidenum">
              <a:rPr lang="es-CR" smtClean="0"/>
              <a:pPr/>
              <a:t>4</a:t>
            </a:fld>
            <a:endParaRPr lang="es-C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1073876" y="4529703"/>
            <a:ext cx="5439732" cy="5285318"/>
          </a:xfrm>
        </p:spPr>
        <p:txBody>
          <a:bodyPr/>
          <a:lstStyle/>
          <a:p>
            <a:pPr algn="just"/>
            <a:r>
              <a:rPr lang="es-CR" dirty="0" smtClean="0"/>
              <a:t>Esto es un resumen de lo que se va a ver a continuación:</a:t>
            </a:r>
          </a:p>
          <a:p>
            <a:pPr algn="just"/>
            <a:r>
              <a:rPr lang="es-CR" dirty="0" smtClean="0"/>
              <a:t>El Cambio Climático como oportunidad para el Desarrollo.: En vez de luchar contra el</a:t>
            </a:r>
            <a:r>
              <a:rPr lang="es-CR" baseline="0" dirty="0" smtClean="0"/>
              <a:t> CC, entender este también como una ventana de oportunidades.  </a:t>
            </a:r>
            <a:r>
              <a:rPr lang="es-CR" dirty="0" smtClean="0"/>
              <a:t>La adaptación al CC implica</a:t>
            </a:r>
            <a:r>
              <a:rPr lang="es-CR" baseline="0" dirty="0" smtClean="0"/>
              <a:t> cambios, la idea es que esos cambios (ya que van a existir) se hagan de tal forma que impulsen un desarrollo sostenible y equitativo y al final una mejora en la calidad de vida de los mas desfavorecidos. Esta idea es la base para el marco lógico y en cierta forma la justificación del programa. Esto ayudaría a la </a:t>
            </a:r>
            <a:r>
              <a:rPr lang="es-CR" baseline="0" dirty="0" err="1" smtClean="0"/>
              <a:t>consecuión</a:t>
            </a:r>
            <a:r>
              <a:rPr lang="es-CR" baseline="0" dirty="0" smtClean="0"/>
              <a:t> de los ODS.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-Impulsar la articulación y  complementariedad a las actuaciones  de la Cooperación Española y entre los diferentes actores españoles. Se incluye aquí la gestión del conocimiento, puesta en valor de la información  y apalancamientos de fondos, entre otros conceptos.</a:t>
            </a:r>
          </a:p>
          <a:p>
            <a:pPr algn="just"/>
            <a:endParaRPr lang="es-C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138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1073876" y="4529703"/>
            <a:ext cx="5439732" cy="5285318"/>
          </a:xfrm>
        </p:spPr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138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1073876" y="4529703"/>
            <a:ext cx="5439732" cy="5285318"/>
          </a:xfrm>
        </p:spPr>
        <p:txBody>
          <a:bodyPr/>
          <a:lstStyle/>
          <a:p>
            <a:pPr algn="just"/>
            <a:r>
              <a:rPr lang="en-US" dirty="0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expresado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apoyo</a:t>
            </a:r>
            <a:r>
              <a:rPr lang="en-US" baseline="0" dirty="0" smtClean="0"/>
              <a:t>, para </a:t>
            </a:r>
            <a:r>
              <a:rPr lang="en-US" baseline="0" dirty="0" err="1" smtClean="0"/>
              <a:t>dar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idea de </a:t>
            </a:r>
            <a:r>
              <a:rPr lang="en-US" baseline="0" dirty="0" err="1" smtClean="0"/>
              <a:t>coordinación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trabajo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equipo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vez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expresarlo</a:t>
            </a:r>
            <a:r>
              <a:rPr lang="en-US" baseline="0" dirty="0" smtClean="0"/>
              <a:t> de forma </a:t>
            </a:r>
            <a:r>
              <a:rPr lang="en-US" baseline="0" dirty="0" err="1" smtClean="0"/>
              <a:t>categorica</a:t>
            </a:r>
            <a:r>
              <a:rPr lang="en-US" baseline="0" dirty="0" smtClean="0"/>
              <a:t>. El </a:t>
            </a:r>
            <a:r>
              <a:rPr lang="en-US" baseline="0" dirty="0" err="1" smtClean="0"/>
              <a:t>nivel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implicación</a:t>
            </a:r>
            <a:r>
              <a:rPr lang="en-US" baseline="0" dirty="0" smtClean="0"/>
              <a:t> de la OTC </a:t>
            </a:r>
            <a:r>
              <a:rPr lang="en-US" baseline="0" dirty="0" err="1" smtClean="0"/>
              <a:t>dependerá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concreto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138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99895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8943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61D21-22F2-4F37-96B1-D9251C12AD1C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85501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8298-C1A6-4E57-9526-C17B579FAB35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4578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1F467-21E1-483A-9287-D659888F7613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1606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0CDD-D986-4ED8-9AEC-117E18D51D4B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5493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1F44-0947-4FE4-A1D7-52DBFCA19293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4235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E278-4E1C-4F3F-B310-BCE25C610CD1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458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59E-AC9D-4BA7-A703-BC04D31E0A0B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363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EE055-2528-48A8-86BA-6DC806B6A0F3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1286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EBDB-45F2-4D14-8D4F-57211626D7DA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564678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370B-52C4-4F68-A921-438077FBFF65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806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E851-40E3-4A26-BBB1-2FABEE4D0081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18054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8B736-15F3-44A0-9342-3709ED642E39}" type="datetime1">
              <a:rPr lang="es-ES" smtClean="0"/>
              <a:pPr/>
              <a:t>14/04/2015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PRESENTACIÓN AECID-DCALC / THE SPANISH AGENCY FOR INTERNATIONAL DEVELOPMENT COOPERATION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D3A0F-C1B9-46B2-887C-782F1FE86CA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53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4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42672" y="4484645"/>
            <a:ext cx="5449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600" i="1" dirty="0" smtClean="0">
              <a:solidFill>
                <a:schemeClr val="bg1"/>
              </a:solidFill>
            </a:endParaRPr>
          </a:p>
          <a:p>
            <a:endParaRPr lang="es-ES" sz="1600" i="1" dirty="0" smtClean="0">
              <a:solidFill>
                <a:schemeClr val="bg1"/>
              </a:solidFill>
            </a:endParaRPr>
          </a:p>
          <a:p>
            <a:endParaRPr lang="es-ES" sz="1600" i="1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0" y="6619664"/>
            <a:ext cx="9144000" cy="23833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264" y="750945"/>
            <a:ext cx="943635" cy="1300408"/>
          </a:xfrm>
          <a:prstGeom prst="rect">
            <a:avLst/>
          </a:prstGeom>
        </p:spPr>
      </p:pic>
      <p:pic>
        <p:nvPicPr>
          <p:cNvPr id="16" name="Picture 8" descr="C:\Users\becas.dgrafico3\Desktop\logo blanc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015" y="886382"/>
            <a:ext cx="1705640" cy="88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264" y="2808522"/>
            <a:ext cx="7524173" cy="209162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9240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i="1" dirty="0" smtClean="0"/>
              <a:t>Resultado Esperado:</a:t>
            </a:r>
          </a:p>
          <a:p>
            <a:pPr marL="447675" lvl="1" indent="9525">
              <a:buNone/>
            </a:pPr>
            <a:r>
              <a:rPr lang="es-MX" i="1" dirty="0" smtClean="0"/>
              <a:t>Se ha promovido en la región la implementación de un modelo de agricultura eco-eficiente (competitiva y rentable, sostenible y resiliente</a:t>
            </a:r>
            <a:r>
              <a:rPr lang="es-MX" dirty="0" smtClean="0"/>
              <a:t>.)</a:t>
            </a:r>
            <a:r>
              <a:rPr lang="es-CR" dirty="0" smtClean="0"/>
              <a:t>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10</a:t>
            </a:fld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500034" y="500042"/>
            <a:ext cx="6677777" cy="668140"/>
            <a:chOff x="500034" y="500042"/>
            <a:chExt cx="6677777" cy="668140"/>
          </a:xfrm>
        </p:grpSpPr>
        <p:sp>
          <p:nvSpPr>
            <p:cNvPr id="7" name="6 CuadroTexto"/>
            <p:cNvSpPr txBox="1"/>
            <p:nvPr/>
          </p:nvSpPr>
          <p:spPr>
            <a:xfrm>
              <a:off x="500034" y="642918"/>
              <a:ext cx="6677777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AGRICULTURA RESILIENTE</a:t>
              </a:r>
              <a:endParaRPr lang="es-E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500034" y="500042"/>
              <a:ext cx="0" cy="668140"/>
            </a:xfrm>
            <a:prstGeom prst="line">
              <a:avLst/>
            </a:prstGeom>
            <a:ln w="28575">
              <a:solidFill>
                <a:srgbClr val="EF434D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383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Resultado Esperado:</a:t>
            </a:r>
          </a:p>
          <a:p>
            <a:pPr lvl="1">
              <a:buNone/>
            </a:pPr>
            <a:r>
              <a:rPr lang="es-MX" i="1" dirty="0" smtClean="0"/>
              <a:t>Se ha reducido la vulnerabilidad de la región frente a los desastres aumentando la capacidad de resiliencia de algunos de los ecosistemas más vulnerables a los efectos adversos del cambio </a:t>
            </a:r>
            <a:r>
              <a:rPr lang="es-MX" i="1" dirty="0" err="1" smtClean="0"/>
              <a:t>climátic</a:t>
            </a:r>
            <a:endParaRPr lang="es-CR" dirty="0" smtClean="0"/>
          </a:p>
          <a:p>
            <a:pPr lvl="1"/>
            <a:endParaRPr lang="es-CR" dirty="0" smtClean="0"/>
          </a:p>
          <a:p>
            <a:pPr lvl="1">
              <a:buNone/>
            </a:pPr>
            <a:endParaRPr lang="es-CR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11</a:t>
            </a:fld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500034" y="500042"/>
            <a:ext cx="6677777" cy="668140"/>
            <a:chOff x="500034" y="500042"/>
            <a:chExt cx="6677777" cy="668140"/>
          </a:xfrm>
        </p:grpSpPr>
        <p:sp>
          <p:nvSpPr>
            <p:cNvPr id="6" name="5 CuadroTexto"/>
            <p:cNvSpPr txBox="1"/>
            <p:nvPr/>
          </p:nvSpPr>
          <p:spPr>
            <a:xfrm>
              <a:off x="500034" y="642918"/>
              <a:ext cx="6677777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GESTIÓN DE RIESGOS </a:t>
              </a:r>
              <a:endParaRPr lang="es-E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500034" y="500042"/>
              <a:ext cx="0" cy="668140"/>
            </a:xfrm>
            <a:prstGeom prst="line">
              <a:avLst/>
            </a:prstGeom>
            <a:ln w="28575">
              <a:solidFill>
                <a:srgbClr val="EF434D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1383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Resultado Esperado:</a:t>
            </a:r>
          </a:p>
          <a:p>
            <a:pPr lvl="1">
              <a:buNone/>
            </a:pPr>
            <a:r>
              <a:rPr lang="es-MX" dirty="0" smtClean="0"/>
              <a:t>Se ha </a:t>
            </a:r>
            <a:r>
              <a:rPr lang="es-ES" dirty="0" smtClean="0"/>
              <a:t>propiciado una gestión integrada y sostenible del recurso hídrico como medida para superar  los severos problemas que podrían surgir por su escasez como consecuencia del cambio </a:t>
            </a:r>
            <a:r>
              <a:rPr lang="es-ES" dirty="0" smtClean="0"/>
              <a:t>climático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12</a:t>
            </a:fld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499240" y="500836"/>
            <a:ext cx="6678571" cy="1003856"/>
            <a:chOff x="499240" y="500836"/>
            <a:chExt cx="6678571" cy="1003856"/>
          </a:xfrm>
        </p:grpSpPr>
        <p:sp>
          <p:nvSpPr>
            <p:cNvPr id="6" name="5 CuadroTexto"/>
            <p:cNvSpPr txBox="1"/>
            <p:nvPr/>
          </p:nvSpPr>
          <p:spPr>
            <a:xfrm>
              <a:off x="500034" y="642918"/>
              <a:ext cx="667777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GESTIÓN </a:t>
              </a: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INTEGRAL DE LOS RECURSOS HÍDRICOS</a:t>
              </a:r>
              <a:endParaRPr lang="es-E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 rot="5400000">
              <a:off x="-32" y="1000108"/>
              <a:ext cx="1000132" cy="1588"/>
            </a:xfrm>
            <a:prstGeom prst="line">
              <a:avLst/>
            </a:prstGeom>
            <a:ln w="28575">
              <a:solidFill>
                <a:srgbClr val="EF434D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Resultado Esperado:</a:t>
            </a:r>
          </a:p>
          <a:p>
            <a:pPr lvl="1">
              <a:buNone/>
            </a:pPr>
            <a:r>
              <a:rPr lang="es-MX" dirty="0" smtClean="0"/>
              <a:t>Generación de capacidades en la región y en  los países para la identificación, diseño e implementación de las Acciones Nacionales Apropiadas de Mitigación (</a:t>
            </a:r>
            <a:r>
              <a:rPr lang="es-MX" dirty="0" err="1" smtClean="0"/>
              <a:t>NAMAs</a:t>
            </a:r>
            <a:r>
              <a:rPr lang="es-MX" dirty="0" smtClean="0"/>
              <a:t>) en el sector de las energías </a:t>
            </a:r>
            <a:r>
              <a:rPr lang="es-MX" dirty="0" smtClean="0"/>
              <a:t>renovables</a:t>
            </a:r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13</a:t>
            </a:fld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499240" y="500836"/>
            <a:ext cx="6678571" cy="1071570"/>
            <a:chOff x="499240" y="500836"/>
            <a:chExt cx="6678571" cy="1071570"/>
          </a:xfrm>
        </p:grpSpPr>
        <p:sp>
          <p:nvSpPr>
            <p:cNvPr id="6" name="5 CuadroTexto"/>
            <p:cNvSpPr txBox="1"/>
            <p:nvPr/>
          </p:nvSpPr>
          <p:spPr>
            <a:xfrm>
              <a:off x="500034" y="642918"/>
              <a:ext cx="667777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ENERGÍAS </a:t>
              </a: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RENOVABLES Y EFICIENCIA ENERGÉTICA</a:t>
              </a:r>
              <a:endParaRPr lang="es-E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 rot="5400000">
              <a:off x="-35751" y="1035827"/>
              <a:ext cx="1071570" cy="1588"/>
            </a:xfrm>
            <a:prstGeom prst="line">
              <a:avLst/>
            </a:prstGeom>
            <a:ln w="28575">
              <a:solidFill>
                <a:srgbClr val="EF434D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Resultado Esperado:</a:t>
            </a:r>
          </a:p>
          <a:p>
            <a:pPr marL="447675" lvl="1" indent="9525">
              <a:buNone/>
            </a:pPr>
            <a:r>
              <a:rPr lang="es-ES_tradnl" dirty="0" smtClean="0"/>
              <a:t>Se han promovido modelos de gestión integral de los desechos que contribuyen a disminuir las emisiones de gases de efecto invernadero en ciudades intermedias </a:t>
            </a:r>
          </a:p>
          <a:p>
            <a:pPr lvl="1">
              <a:buNone/>
            </a:pPr>
            <a:endParaRPr lang="es-CR" sz="2600" dirty="0" smtClean="0"/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14</a:t>
            </a:fld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500034" y="500042"/>
            <a:ext cx="6677777" cy="668140"/>
            <a:chOff x="500034" y="500042"/>
            <a:chExt cx="6677777" cy="668140"/>
          </a:xfrm>
        </p:grpSpPr>
        <p:sp>
          <p:nvSpPr>
            <p:cNvPr id="6" name="5 CuadroTexto"/>
            <p:cNvSpPr txBox="1"/>
            <p:nvPr/>
          </p:nvSpPr>
          <p:spPr>
            <a:xfrm>
              <a:off x="500034" y="642918"/>
              <a:ext cx="6677777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s-ES" sz="2400" b="1" dirty="0" smtClean="0">
                  <a:solidFill>
                    <a:srgbClr val="FF0000"/>
                  </a:solidFill>
                  <a:cs typeface="Arial" pitchFamily="34" charset="0"/>
                </a:rPr>
                <a:t>CIUDADES SOSTENIBLES</a:t>
              </a:r>
              <a:endParaRPr lang="es-E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500034" y="500042"/>
              <a:ext cx="0" cy="668140"/>
            </a:xfrm>
            <a:prstGeom prst="line">
              <a:avLst/>
            </a:prstGeom>
            <a:ln w="28575">
              <a:solidFill>
                <a:srgbClr val="EF434D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Resultado Esperado</a:t>
            </a:r>
            <a:r>
              <a:rPr lang="es-MX" dirty="0" smtClean="0"/>
              <a:t>:</a:t>
            </a:r>
          </a:p>
          <a:p>
            <a:pPr marL="447675" lvl="1" indent="9525">
              <a:buNone/>
            </a:pPr>
            <a:r>
              <a:rPr lang="es-MX" dirty="0" smtClean="0"/>
              <a:t>La región se ha fortalecido y preparado para implementar los mecanismos REDD, complementándose con procesos que aseguren el derecho de las comunidades locales y los pueblos indígenas que dependen de los bosques. </a:t>
            </a:r>
            <a:endParaRPr lang="es-CR" dirty="0" smtClean="0"/>
          </a:p>
          <a:p>
            <a:pPr lvl="1">
              <a:buNone/>
            </a:pPr>
            <a:endParaRPr lang="es-CR" sz="2600" dirty="0" smtClean="0"/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15</a:t>
            </a:fld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500034" y="500042"/>
            <a:ext cx="6677777" cy="668140"/>
            <a:chOff x="500034" y="500042"/>
            <a:chExt cx="6677777" cy="668140"/>
          </a:xfrm>
        </p:grpSpPr>
        <p:sp>
          <p:nvSpPr>
            <p:cNvPr id="6" name="5 CuadroTexto"/>
            <p:cNvSpPr txBox="1"/>
            <p:nvPr/>
          </p:nvSpPr>
          <p:spPr>
            <a:xfrm>
              <a:off x="500034" y="642918"/>
              <a:ext cx="6677777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GESTION INTEGRAL DE LOS BOSQUES</a:t>
              </a:r>
              <a:endParaRPr lang="es-E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500034" y="500042"/>
              <a:ext cx="0" cy="668140"/>
            </a:xfrm>
            <a:prstGeom prst="line">
              <a:avLst/>
            </a:prstGeom>
            <a:ln w="28575">
              <a:solidFill>
                <a:srgbClr val="EF434D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62500" lnSpcReduction="20000"/>
          </a:bodyPr>
          <a:lstStyle/>
          <a:p>
            <a:r>
              <a:rPr lang="es-MX" sz="4400" dirty="0" smtClean="0"/>
              <a:t>Resultado Esperado:</a:t>
            </a:r>
          </a:p>
          <a:p>
            <a:pPr marL="447675" lvl="1" indent="9525">
              <a:buNone/>
            </a:pPr>
            <a:r>
              <a:rPr lang="es-MX" sz="3800" dirty="0" smtClean="0"/>
              <a:t>Promover la gestión de la información y el conocimiento en las líneas temáticas priorizadas, favoreciendo el aprendizaje conjunto de toda la región y apoyando las redes que permitan el intercambio y difusión del mismo. </a:t>
            </a:r>
            <a:endParaRPr lang="es-CR" sz="3800" dirty="0" smtClean="0"/>
          </a:p>
          <a:p>
            <a:pPr lvl="1">
              <a:buNone/>
            </a:pPr>
            <a:r>
              <a:rPr lang="es-ES_tradnl" sz="3800" dirty="0" smtClean="0"/>
              <a:t> </a:t>
            </a:r>
          </a:p>
          <a:p>
            <a:r>
              <a:rPr lang="es-MX" sz="4500" dirty="0" err="1" smtClean="0"/>
              <a:t>Ej</a:t>
            </a:r>
            <a:r>
              <a:rPr lang="es-MX" sz="4500" dirty="0" smtClean="0"/>
              <a:t>:</a:t>
            </a:r>
            <a:endParaRPr lang="es-MX" sz="4500" dirty="0" smtClean="0"/>
          </a:p>
          <a:p>
            <a:pPr lvl="1"/>
            <a:r>
              <a:rPr lang="es-CR" sz="3800" dirty="0" smtClean="0"/>
              <a:t>Apoyo a la investigación </a:t>
            </a:r>
            <a:r>
              <a:rPr lang="es-CR" sz="3800" dirty="0" smtClean="0"/>
              <a:t>aplicada.</a:t>
            </a:r>
            <a:endParaRPr lang="es-CR" sz="3800" dirty="0" smtClean="0"/>
          </a:p>
          <a:p>
            <a:pPr lvl="1"/>
            <a:r>
              <a:rPr lang="es-CR" sz="3800" dirty="0" smtClean="0"/>
              <a:t>Apoyo a la formación y </a:t>
            </a:r>
            <a:r>
              <a:rPr lang="es-CR" sz="3800" dirty="0" smtClean="0"/>
              <a:t>capacitación. </a:t>
            </a:r>
            <a:endParaRPr lang="es-CR" sz="3800" dirty="0" smtClean="0"/>
          </a:p>
          <a:p>
            <a:pPr lvl="1"/>
            <a:r>
              <a:rPr lang="es-MX" sz="3800" dirty="0" smtClean="0"/>
              <a:t>Fortalecimiento de redes y plataformas de intercambio del conocimiento de carácter </a:t>
            </a:r>
            <a:r>
              <a:rPr lang="es-MX" sz="3800" dirty="0" smtClean="0"/>
              <a:t>regional.</a:t>
            </a:r>
            <a:endParaRPr lang="es-MX" sz="3800" dirty="0" smtClean="0"/>
          </a:p>
          <a:p>
            <a:pPr lvl="1"/>
            <a:r>
              <a:rPr lang="es-MX" sz="3800" dirty="0" smtClean="0"/>
              <a:t>Fomento de la cooperación y el intercambio entre los países de la </a:t>
            </a:r>
            <a:r>
              <a:rPr lang="es-MX" sz="3800" dirty="0" smtClean="0"/>
              <a:t>región.</a:t>
            </a:r>
            <a:endParaRPr lang="es-MX" sz="3800" dirty="0" smtClean="0"/>
          </a:p>
          <a:p>
            <a:pPr lvl="1"/>
            <a:r>
              <a:rPr lang="es-MX" sz="3800" dirty="0" smtClean="0"/>
              <a:t>Sistematización</a:t>
            </a:r>
            <a:r>
              <a:rPr lang="es-MX" sz="3800" dirty="0" smtClean="0"/>
              <a:t>, difusión y visibilización del conocimiento generado con el apoyo del </a:t>
            </a:r>
            <a:r>
              <a:rPr lang="es-MX" sz="3800" dirty="0" smtClean="0"/>
              <a:t>Programa.</a:t>
            </a:r>
            <a:endParaRPr lang="es-CR" sz="3800" dirty="0" smtClean="0"/>
          </a:p>
          <a:p>
            <a:pPr lvl="1"/>
            <a:endParaRPr lang="es-CR" sz="2600" dirty="0" smtClean="0"/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16</a:t>
            </a:fld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500034" y="500042"/>
            <a:ext cx="6677777" cy="668140"/>
            <a:chOff x="500034" y="500042"/>
            <a:chExt cx="6677777" cy="668140"/>
          </a:xfrm>
        </p:grpSpPr>
        <p:sp>
          <p:nvSpPr>
            <p:cNvPr id="6" name="5 CuadroTexto"/>
            <p:cNvSpPr txBox="1"/>
            <p:nvPr/>
          </p:nvSpPr>
          <p:spPr>
            <a:xfrm>
              <a:off x="500034" y="642918"/>
              <a:ext cx="6677777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GESTIÓN DEL CONOCIMIENTO</a:t>
              </a:r>
              <a:endParaRPr lang="es-E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500034" y="500042"/>
              <a:ext cx="0" cy="668140"/>
            </a:xfrm>
            <a:prstGeom prst="line">
              <a:avLst/>
            </a:prstGeom>
            <a:ln w="28575">
              <a:solidFill>
                <a:srgbClr val="EF434D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62500" lnSpcReduction="20000"/>
          </a:bodyPr>
          <a:lstStyle/>
          <a:p>
            <a:r>
              <a:rPr lang="es-MX" sz="4400" dirty="0" smtClean="0"/>
              <a:t>Resultado Esperado:</a:t>
            </a:r>
          </a:p>
          <a:p>
            <a:pPr marL="542925" lvl="1" indent="-85725">
              <a:buNone/>
            </a:pPr>
            <a:r>
              <a:rPr lang="es-MX" sz="3800" dirty="0" smtClean="0"/>
              <a:t>Transversalización </a:t>
            </a:r>
            <a:r>
              <a:rPr lang="es-MX" sz="3800" dirty="0" smtClean="0"/>
              <a:t>de </a:t>
            </a:r>
            <a:r>
              <a:rPr lang="es-MX" sz="3800" dirty="0" smtClean="0"/>
              <a:t>género y el EBDH </a:t>
            </a:r>
            <a:r>
              <a:rPr lang="es-MX" sz="3800" dirty="0" smtClean="0"/>
              <a:t>en las acciones de </a:t>
            </a:r>
            <a:r>
              <a:rPr lang="es-MX" sz="3800" dirty="0" smtClean="0"/>
              <a:t>Cambio Climático. </a:t>
            </a:r>
            <a:endParaRPr lang="es-CR" sz="3800" dirty="0" smtClean="0"/>
          </a:p>
          <a:p>
            <a:pPr lvl="1">
              <a:buNone/>
            </a:pPr>
            <a:r>
              <a:rPr lang="es-ES_tradnl" sz="3800" dirty="0" smtClean="0"/>
              <a:t> </a:t>
            </a:r>
          </a:p>
          <a:p>
            <a:r>
              <a:rPr lang="es-MX" sz="4500" dirty="0" err="1" smtClean="0"/>
              <a:t>Ej</a:t>
            </a:r>
            <a:r>
              <a:rPr lang="es-MX" sz="4500" dirty="0" smtClean="0"/>
              <a:t>:</a:t>
            </a:r>
            <a:endParaRPr lang="es-MX" sz="4500" dirty="0" smtClean="0"/>
          </a:p>
          <a:p>
            <a:pPr lvl="1"/>
            <a:r>
              <a:rPr lang="es-CR" sz="3800" dirty="0" smtClean="0"/>
              <a:t>Promover estudios sobre </a:t>
            </a:r>
            <a:r>
              <a:rPr lang="es-CR" sz="3800" dirty="0" smtClean="0"/>
              <a:t>cómo </a:t>
            </a:r>
            <a:r>
              <a:rPr lang="es-CR" sz="3800" dirty="0" smtClean="0"/>
              <a:t>afecta el Cambio Climatico a las relaciones de genero y a la inequidad </a:t>
            </a:r>
            <a:r>
              <a:rPr lang="es-CR" sz="3800" dirty="0" smtClean="0"/>
              <a:t>social. </a:t>
            </a:r>
            <a:endParaRPr lang="es-CR" sz="3800" dirty="0" smtClean="0"/>
          </a:p>
          <a:p>
            <a:pPr lvl="1"/>
            <a:r>
              <a:rPr lang="es-CR" sz="3800" dirty="0" smtClean="0"/>
              <a:t>Fomentar que los instrumentos de </a:t>
            </a:r>
            <a:r>
              <a:rPr lang="es-CR" sz="3800" dirty="0" smtClean="0"/>
              <a:t>planificación </a:t>
            </a:r>
            <a:r>
              <a:rPr lang="es-CR" sz="3800" dirty="0" smtClean="0"/>
              <a:t>climática incluyan la perspectiva de género.</a:t>
            </a:r>
          </a:p>
          <a:p>
            <a:pPr lvl="1"/>
            <a:r>
              <a:rPr lang="es-CR" sz="3800" dirty="0" smtClean="0"/>
              <a:t>Promover que en las acciones impulsadas tanto de Adaptación como de </a:t>
            </a:r>
            <a:r>
              <a:rPr lang="es-CR" sz="3800" dirty="0" smtClean="0"/>
              <a:t>Mitigación </a:t>
            </a:r>
            <a:r>
              <a:rPr lang="es-CR" sz="3800" dirty="0" smtClean="0"/>
              <a:t>contemplen medidas positivas para disminuir las desigualdades de genero y </a:t>
            </a:r>
            <a:r>
              <a:rPr lang="es-CR" sz="3800" dirty="0" smtClean="0"/>
              <a:t>las inequidades sociales. </a:t>
            </a:r>
            <a:endParaRPr lang="es-CR" sz="3800" dirty="0" smtClean="0"/>
          </a:p>
          <a:p>
            <a:pPr lvl="1"/>
            <a:endParaRPr lang="es-CR" sz="2600" dirty="0" smtClean="0"/>
          </a:p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17</a:t>
            </a:fld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500034" y="500042"/>
            <a:ext cx="6677777" cy="668140"/>
            <a:chOff x="500034" y="500042"/>
            <a:chExt cx="6677777" cy="668140"/>
          </a:xfrm>
        </p:grpSpPr>
        <p:sp>
          <p:nvSpPr>
            <p:cNvPr id="6" name="5 CuadroTexto"/>
            <p:cNvSpPr txBox="1"/>
            <p:nvPr/>
          </p:nvSpPr>
          <p:spPr>
            <a:xfrm>
              <a:off x="500034" y="642918"/>
              <a:ext cx="667777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GÉNERO Y </a:t>
              </a: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ENFOQUE BASADO EN DDHH</a:t>
              </a:r>
              <a:endParaRPr lang="es-E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500034" y="500042"/>
              <a:ext cx="0" cy="668140"/>
            </a:xfrm>
            <a:prstGeom prst="line">
              <a:avLst/>
            </a:prstGeom>
            <a:ln w="28575">
              <a:solidFill>
                <a:srgbClr val="EF434D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4" name="15 Grupo"/>
          <p:cNvGrpSpPr/>
          <p:nvPr/>
        </p:nvGrpSpPr>
        <p:grpSpPr>
          <a:xfrm>
            <a:off x="1740833" y="1700808"/>
            <a:ext cx="7403167" cy="1005210"/>
            <a:chOff x="985257" y="1556792"/>
            <a:chExt cx="7403167" cy="1005210"/>
          </a:xfrm>
        </p:grpSpPr>
        <p:sp>
          <p:nvSpPr>
            <p:cNvPr id="3" name="2 CuadroTexto"/>
            <p:cNvSpPr txBox="1"/>
            <p:nvPr/>
          </p:nvSpPr>
          <p:spPr>
            <a:xfrm>
              <a:off x="1187624" y="1556792"/>
              <a:ext cx="7200800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s-ES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Implementación</a:t>
              </a:r>
            </a:p>
          </p:txBody>
        </p:sp>
        <p:cxnSp>
          <p:nvCxnSpPr>
            <p:cNvPr id="8" name="7 Conector recto"/>
            <p:cNvCxnSpPr/>
            <p:nvPr/>
          </p:nvCxnSpPr>
          <p:spPr>
            <a:xfrm flipV="1">
              <a:off x="985257" y="1628800"/>
              <a:ext cx="0" cy="933202"/>
            </a:xfrm>
            <a:prstGeom prst="line">
              <a:avLst/>
            </a:prstGeom>
            <a:ln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5 CuadroTexto"/>
          <p:cNvSpPr txBox="1"/>
          <p:nvPr/>
        </p:nvSpPr>
        <p:spPr>
          <a:xfrm>
            <a:off x="827584" y="1700808"/>
            <a:ext cx="79208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500"/>
              </a:lnSpc>
            </a:pPr>
            <a:r>
              <a:rPr lang="es-E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s-ES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4680300" cy="25922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856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23140" y="715484"/>
            <a:ext cx="6677777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ESQUEMA DE IMPLEMENTACIÓN</a:t>
            </a:r>
            <a:endParaRPr lang="es-E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19</a:t>
            </a:fld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380462"/>
            <a:ext cx="211204" cy="2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1075675" y="626898"/>
            <a:ext cx="0" cy="668140"/>
          </a:xfrm>
          <a:prstGeom prst="line">
            <a:avLst/>
          </a:prstGeom>
          <a:ln w="28575">
            <a:solidFill>
              <a:srgbClr val="EF434D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r>
              <a:rPr lang="es-CR" dirty="0"/>
              <a:t>	</a:t>
            </a:r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760126" cy="379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36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4" name="15 Grupo"/>
          <p:cNvGrpSpPr/>
          <p:nvPr/>
        </p:nvGrpSpPr>
        <p:grpSpPr>
          <a:xfrm>
            <a:off x="1740833" y="1700808"/>
            <a:ext cx="7403167" cy="1005210"/>
            <a:chOff x="985257" y="1556792"/>
            <a:chExt cx="7403167" cy="1005210"/>
          </a:xfrm>
        </p:grpSpPr>
        <p:sp>
          <p:nvSpPr>
            <p:cNvPr id="3" name="2 CuadroTexto"/>
            <p:cNvSpPr txBox="1"/>
            <p:nvPr/>
          </p:nvSpPr>
          <p:spPr>
            <a:xfrm>
              <a:off x="1187624" y="1556792"/>
              <a:ext cx="7200800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s-ES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Antecedentes y Fundamentos</a:t>
              </a:r>
            </a:p>
          </p:txBody>
        </p:sp>
        <p:cxnSp>
          <p:nvCxnSpPr>
            <p:cNvPr id="8" name="7 Conector recto"/>
            <p:cNvCxnSpPr/>
            <p:nvPr/>
          </p:nvCxnSpPr>
          <p:spPr>
            <a:xfrm flipV="1">
              <a:off x="985257" y="1628800"/>
              <a:ext cx="0" cy="933202"/>
            </a:xfrm>
            <a:prstGeom prst="line">
              <a:avLst/>
            </a:prstGeom>
            <a:ln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5 CuadroTexto"/>
          <p:cNvSpPr txBox="1"/>
          <p:nvPr/>
        </p:nvSpPr>
        <p:spPr>
          <a:xfrm>
            <a:off x="827584" y="1700808"/>
            <a:ext cx="79208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500"/>
              </a:lnSpc>
            </a:pPr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38964"/>
            <a:ext cx="6088621" cy="33152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120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77314"/>
            <a:ext cx="6901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R" sz="2400" b="1" dirty="0" smtClean="0">
                <a:solidFill>
                  <a:srgbClr val="FF0000"/>
                </a:solidFill>
              </a:rPr>
              <a:t>MODALIDADES E INSTRUMENTOS DE INTERVENCIÓN</a:t>
            </a:r>
            <a:endParaRPr lang="es-E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50163" y="1640888"/>
            <a:ext cx="7632848" cy="5427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2600"/>
              </a:lnSpc>
              <a:buSzPct val="60000"/>
              <a:buFont typeface="Arial" panose="020B0604020202020204" pitchFamily="34" charset="0"/>
              <a:buChar char="•"/>
            </a:pPr>
            <a:r>
              <a:rPr lang="es-ES" sz="2400" dirty="0" smtClean="0">
                <a:cs typeface="Arial" pitchFamily="34" charset="0"/>
              </a:rPr>
              <a:t>Gestión del  conocimiento. </a:t>
            </a:r>
          </a:p>
          <a:p>
            <a:pPr marL="342900" indent="-342900" algn="just">
              <a:lnSpc>
                <a:spcPts val="2600"/>
              </a:lnSpc>
              <a:buSzPct val="60000"/>
              <a:buFont typeface="Arial" panose="020B0604020202020204" pitchFamily="34" charset="0"/>
              <a:buChar char="•"/>
            </a:pPr>
            <a:endParaRPr lang="es-ES" sz="2400" dirty="0" smtClean="0">
              <a:cs typeface="Arial" pitchFamily="34" charset="0"/>
            </a:endParaRPr>
          </a:p>
          <a:p>
            <a:pPr marL="342900" indent="-342900" algn="just">
              <a:lnSpc>
                <a:spcPts val="2600"/>
              </a:lnSpc>
              <a:buSzPct val="60000"/>
              <a:buFont typeface="Arial" panose="020B0604020202020204" pitchFamily="34" charset="0"/>
              <a:buChar char="•"/>
            </a:pPr>
            <a:r>
              <a:rPr lang="es-CR" sz="2400" dirty="0">
                <a:cs typeface="Arial" pitchFamily="34" charset="0"/>
              </a:rPr>
              <a:t>Fortalecimiento institucional y </a:t>
            </a:r>
            <a:r>
              <a:rPr lang="es-CR" sz="2400" dirty="0" smtClean="0">
                <a:cs typeface="Arial" pitchFamily="34" charset="0"/>
              </a:rPr>
              <a:t>desarrollo </a:t>
            </a:r>
            <a:r>
              <a:rPr lang="es-CR" sz="2400" dirty="0">
                <a:cs typeface="Arial" pitchFamily="34" charset="0"/>
              </a:rPr>
              <a:t>de </a:t>
            </a:r>
            <a:r>
              <a:rPr lang="es-CR" sz="2400" dirty="0" smtClean="0">
                <a:cs typeface="Arial" pitchFamily="34" charset="0"/>
              </a:rPr>
              <a:t>capacidades</a:t>
            </a:r>
            <a:r>
              <a:rPr lang="es-ES" sz="2400" dirty="0" smtClean="0">
                <a:cs typeface="Arial" pitchFamily="34" charset="0"/>
              </a:rPr>
              <a:t> (Asesoramiento </a:t>
            </a:r>
            <a:r>
              <a:rPr lang="es-ES" sz="2400" dirty="0">
                <a:cs typeface="Arial" pitchFamily="34" charset="0"/>
              </a:rPr>
              <a:t>y acompañamiento </a:t>
            </a:r>
            <a:r>
              <a:rPr lang="es-ES" sz="2400" dirty="0" smtClean="0">
                <a:cs typeface="Arial" pitchFamily="34" charset="0"/>
              </a:rPr>
              <a:t>técnico).</a:t>
            </a:r>
            <a:endParaRPr lang="es-CR" sz="2400" dirty="0" smtClean="0">
              <a:cs typeface="Arial" pitchFamily="34" charset="0"/>
            </a:endParaRPr>
          </a:p>
          <a:p>
            <a:pPr marL="342900" indent="-342900" algn="just">
              <a:lnSpc>
                <a:spcPts val="2600"/>
              </a:lnSpc>
              <a:buSzPct val="60000"/>
              <a:buFont typeface="Arial" panose="020B0604020202020204" pitchFamily="34" charset="0"/>
              <a:buChar char="•"/>
            </a:pPr>
            <a:endParaRPr lang="es-CR" sz="2400" dirty="0" smtClean="0">
              <a:cs typeface="Arial" pitchFamily="34" charset="0"/>
            </a:endParaRPr>
          </a:p>
          <a:p>
            <a:pPr marL="342900" indent="-342900" algn="just">
              <a:lnSpc>
                <a:spcPts val="2600"/>
              </a:lnSpc>
              <a:buSzPct val="60000"/>
              <a:buFont typeface="Arial" panose="020B0604020202020204" pitchFamily="34" charset="0"/>
              <a:buChar char="•"/>
            </a:pPr>
            <a:r>
              <a:rPr lang="es-CR" sz="2400" dirty="0">
                <a:cs typeface="Arial" pitchFamily="34" charset="0"/>
              </a:rPr>
              <a:t>Incorporación del </a:t>
            </a:r>
            <a:r>
              <a:rPr lang="es-CR" sz="2400" dirty="0" smtClean="0">
                <a:cs typeface="Arial" pitchFamily="34" charset="0"/>
              </a:rPr>
              <a:t>sector </a:t>
            </a:r>
            <a:r>
              <a:rPr lang="es-CR" sz="2400" dirty="0">
                <a:cs typeface="Arial" pitchFamily="34" charset="0"/>
              </a:rPr>
              <a:t>privado empresarial como socio </a:t>
            </a:r>
            <a:r>
              <a:rPr lang="es-CR" sz="2400" dirty="0" smtClean="0">
                <a:cs typeface="Arial" pitchFamily="34" charset="0"/>
              </a:rPr>
              <a:t>estratégico y de otros socios (</a:t>
            </a:r>
            <a:r>
              <a:rPr lang="es-C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APPD´s</a:t>
            </a:r>
            <a:r>
              <a:rPr lang="es-C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  <a:endParaRPr lang="es-CR" sz="2400" dirty="0" smtClean="0">
              <a:cs typeface="Arial" pitchFamily="34" charset="0"/>
            </a:endParaRPr>
          </a:p>
          <a:p>
            <a:pPr marL="342900" indent="-342900" algn="just">
              <a:lnSpc>
                <a:spcPts val="2600"/>
              </a:lnSpc>
              <a:buSzPct val="60000"/>
              <a:buFont typeface="Arial" panose="020B0604020202020204" pitchFamily="34" charset="0"/>
              <a:buChar char="•"/>
            </a:pPr>
            <a:endParaRPr lang="es-CR" sz="2400" dirty="0" smtClean="0">
              <a:cs typeface="Arial" pitchFamily="34" charset="0"/>
            </a:endParaRPr>
          </a:p>
          <a:p>
            <a:pPr marL="342900" indent="-342900" algn="just">
              <a:lnSpc>
                <a:spcPts val="2600"/>
              </a:lnSpc>
              <a:buSzPct val="60000"/>
              <a:buFont typeface="Arial" panose="020B0604020202020204" pitchFamily="34" charset="0"/>
              <a:buChar char="•"/>
            </a:pPr>
            <a:r>
              <a:rPr lang="es-C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Impulsar bases de relacionamiento con Países de Renta Media: </a:t>
            </a:r>
            <a:r>
              <a:rPr lang="es-C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Coop</a:t>
            </a:r>
            <a:r>
              <a:rPr lang="es-C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Triangular,  Financiera</a:t>
            </a:r>
            <a:r>
              <a:rPr lang="es-C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s-C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Coop</a:t>
            </a:r>
            <a:r>
              <a:rPr lang="es-C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Delegada, Etc</a:t>
            </a:r>
            <a:r>
              <a:rPr lang="es-C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lnSpc>
                <a:spcPts val="2600"/>
              </a:lnSpc>
              <a:buSzPct val="60000"/>
            </a:pPr>
            <a:endParaRPr lang="es-ES" sz="2400" dirty="0" smtClean="0">
              <a:cs typeface="Arial" pitchFamily="34" charset="0"/>
            </a:endParaRPr>
          </a:p>
          <a:p>
            <a:pPr marL="342900" indent="-342900" algn="just">
              <a:lnSpc>
                <a:spcPts val="2600"/>
              </a:lnSpc>
              <a:buSzPct val="60000"/>
              <a:buFont typeface="Arial" panose="020B0604020202020204" pitchFamily="34" charset="0"/>
              <a:buChar char="•"/>
            </a:pPr>
            <a:r>
              <a:rPr lang="es-CR" sz="2400" dirty="0" smtClean="0">
                <a:cs typeface="Arial" pitchFamily="34" charset="0"/>
              </a:rPr>
              <a:t>Facilitar </a:t>
            </a:r>
            <a:r>
              <a:rPr lang="es-CR" sz="2400" dirty="0">
                <a:cs typeface="Arial" pitchFamily="34" charset="0"/>
              </a:rPr>
              <a:t>la articulación y las  sinergias entre actores de la Cooperación </a:t>
            </a:r>
            <a:r>
              <a:rPr lang="es-CR" sz="2400" dirty="0" smtClean="0">
                <a:cs typeface="Arial" pitchFamily="34" charset="0"/>
              </a:rPr>
              <a:t>Española. </a:t>
            </a:r>
          </a:p>
          <a:p>
            <a:pPr algn="just">
              <a:lnSpc>
                <a:spcPts val="2600"/>
              </a:lnSpc>
              <a:buSzPct val="60000"/>
            </a:pPr>
            <a:endParaRPr lang="es-ES" sz="2400" dirty="0" smtClean="0">
              <a:cs typeface="Arial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20</a:t>
            </a:fld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380462"/>
            <a:ext cx="211204" cy="2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886696" y="626898"/>
            <a:ext cx="0" cy="579554"/>
          </a:xfrm>
          <a:prstGeom prst="line">
            <a:avLst/>
          </a:prstGeom>
          <a:ln w="28575">
            <a:solidFill>
              <a:srgbClr val="EF434D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122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157" y="484953"/>
            <a:ext cx="6901325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b="1" dirty="0" smtClean="0">
                <a:solidFill>
                  <a:srgbClr val="FF0000"/>
                </a:solidFill>
                <a:cs typeface="Arial" pitchFamily="34" charset="0"/>
              </a:rPr>
              <a:t>EL ESPACIO ARAUCLIMA</a:t>
            </a:r>
            <a:endParaRPr lang="es-E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21</a:t>
            </a:fld>
            <a:endParaRPr lang="es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8464" y="6380462"/>
            <a:ext cx="211204" cy="2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886696" y="626898"/>
            <a:ext cx="0" cy="579554"/>
          </a:xfrm>
          <a:prstGeom prst="line">
            <a:avLst/>
          </a:prstGeom>
          <a:ln w="28575">
            <a:solidFill>
              <a:srgbClr val="EF434D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899592" y="1268760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R" dirty="0" smtClean="0"/>
              <a:t>-</a:t>
            </a:r>
            <a:r>
              <a:rPr lang="es-CR" b="1" dirty="0" smtClean="0"/>
              <a:t>Zona Pública:</a:t>
            </a:r>
            <a:r>
              <a:rPr lang="es-MX" dirty="0"/>
              <a:t>con zona de descarga de documentos, agenda de eventos relaciona con las líneas del Programa, noticias actualizas, etc.) abierta al público en general, destinada tanto a dar visibilidad cómo a difundir las intervenciones ARAUCLIMA que se vayan ejecutando en el Programa. </a:t>
            </a:r>
            <a:endParaRPr lang="es-CR" dirty="0" smtClean="0"/>
          </a:p>
          <a:p>
            <a:pPr algn="just"/>
            <a:endParaRPr lang="es-CR" dirty="0"/>
          </a:p>
          <a:p>
            <a:pPr algn="just"/>
            <a:r>
              <a:rPr lang="es-CR" dirty="0" smtClean="0"/>
              <a:t>-</a:t>
            </a:r>
            <a:r>
              <a:rPr lang="es-CR" b="1" dirty="0"/>
              <a:t>Z</a:t>
            </a:r>
            <a:r>
              <a:rPr lang="es-CR" b="1" dirty="0" smtClean="0"/>
              <a:t>ona Privada: </a:t>
            </a:r>
            <a:r>
              <a:rPr lang="es-MX" dirty="0" smtClean="0"/>
              <a:t>Esta </a:t>
            </a:r>
            <a:r>
              <a:rPr lang="es-MX" dirty="0"/>
              <a:t>zona servirá como espacio de trabajo virtual y será un mecanismo central para programar y ejecutar el Programa. </a:t>
            </a:r>
            <a:endParaRPr lang="es-CR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178" y="3701032"/>
            <a:ext cx="7093688" cy="29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48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4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922040" y="1916832"/>
            <a:ext cx="7299920" cy="2628528"/>
          </a:xfrm>
          <a:prstGeom prst="rect">
            <a:avLst/>
          </a:prstGeom>
          <a:solidFill>
            <a:srgbClr val="EF4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Muchas </a:t>
            </a:r>
            <a:r>
              <a:rPr lang="es-ES" sz="2800" dirty="0" smtClean="0">
                <a:solidFill>
                  <a:schemeClr val="bg1"/>
                </a:solidFill>
              </a:rPr>
              <a:t>gracias</a:t>
            </a:r>
          </a:p>
          <a:p>
            <a:pPr algn="ctr"/>
            <a:endParaRPr lang="es-ES" sz="2400" dirty="0">
              <a:solidFill>
                <a:schemeClr val="bg1"/>
              </a:solidFill>
            </a:endParaRPr>
          </a:p>
          <a:p>
            <a:pPr algn="ctr"/>
            <a:endParaRPr lang="es-ES" sz="2400" dirty="0" smtClean="0">
              <a:solidFill>
                <a:schemeClr val="bg1"/>
              </a:solidFill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Dirección de Cooperación con 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América Latina y El Caribe</a:t>
            </a:r>
          </a:p>
          <a:p>
            <a:pPr algn="ctr"/>
            <a:endParaRPr lang="es-E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6756" y="2262274"/>
            <a:ext cx="1690489" cy="233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21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435280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R" b="1" dirty="0" smtClean="0"/>
              <a:t> </a:t>
            </a:r>
          </a:p>
          <a:p>
            <a:pPr>
              <a:buNone/>
            </a:pPr>
            <a:endParaRPr lang="es-CR" dirty="0" smtClean="0"/>
          </a:p>
          <a:p>
            <a:pPr>
              <a:buNone/>
            </a:pPr>
            <a:r>
              <a:rPr lang="es-CR" sz="2800" dirty="0" smtClean="0"/>
              <a:t>                     </a:t>
            </a:r>
            <a:r>
              <a:rPr lang="es-CR" sz="2800" b="1" i="1" dirty="0" smtClean="0"/>
              <a:t>25 años respaldados por: </a:t>
            </a:r>
          </a:p>
          <a:p>
            <a:pPr>
              <a:buNone/>
            </a:pPr>
            <a:r>
              <a:rPr lang="es-CR" sz="2800" b="1" dirty="0" smtClean="0"/>
              <a:t>    </a:t>
            </a:r>
          </a:p>
          <a:p>
            <a:pPr marL="180975" indent="0"/>
            <a:r>
              <a:rPr lang="es-CR" sz="2800" u="sng" dirty="0" smtClean="0"/>
              <a:t>  Marco </a:t>
            </a:r>
            <a:r>
              <a:rPr lang="es-CR" sz="2800" u="sng" dirty="0" smtClean="0"/>
              <a:t>regulador:</a:t>
            </a:r>
            <a:r>
              <a:rPr lang="es-CR" sz="2800" dirty="0" smtClean="0"/>
              <a:t>  Planes Directores / Planes </a:t>
            </a:r>
            <a:r>
              <a:rPr lang="es-CR" sz="2800" dirty="0" smtClean="0"/>
              <a:t>de Actuación </a:t>
            </a:r>
            <a:r>
              <a:rPr lang="es-CR" sz="2800" dirty="0" smtClean="0"/>
              <a:t>Sectorial / </a:t>
            </a:r>
            <a:r>
              <a:rPr lang="es-CR" sz="2800" dirty="0" smtClean="0"/>
              <a:t>Acuerdos </a:t>
            </a:r>
            <a:r>
              <a:rPr lang="es-CR" sz="2800" dirty="0" smtClean="0"/>
              <a:t>(bilaterales y </a:t>
            </a:r>
            <a:r>
              <a:rPr lang="es-CR" sz="2800" dirty="0" smtClean="0"/>
              <a:t>regionales</a:t>
            </a:r>
            <a:r>
              <a:rPr lang="es-CR" sz="2800" dirty="0" smtClean="0"/>
              <a:t>) </a:t>
            </a:r>
            <a:r>
              <a:rPr lang="es-CR" sz="2800" dirty="0" smtClean="0"/>
              <a:t>...</a:t>
            </a:r>
            <a:endParaRPr lang="es-CR" sz="2800" dirty="0" smtClean="0"/>
          </a:p>
          <a:p>
            <a:pPr marL="180975" indent="0"/>
            <a:r>
              <a:rPr lang="es-CR" sz="2800" u="sng" dirty="0" smtClean="0"/>
              <a:t>  Intervenciones </a:t>
            </a:r>
            <a:r>
              <a:rPr lang="es-CR" sz="2800" u="sng" dirty="0" smtClean="0"/>
              <a:t>estrategias </a:t>
            </a:r>
            <a:r>
              <a:rPr lang="es-CR" sz="2800" dirty="0" smtClean="0"/>
              <a:t>en la </a:t>
            </a:r>
            <a:r>
              <a:rPr lang="es-CR" sz="2800" dirty="0" smtClean="0"/>
              <a:t>región</a:t>
            </a:r>
            <a:r>
              <a:rPr lang="es-CR" sz="2800" dirty="0" smtClean="0"/>
              <a:t>.</a:t>
            </a:r>
            <a:endParaRPr lang="es-CR" dirty="0" smtClean="0"/>
          </a:p>
          <a:p>
            <a:pPr lvl="2"/>
            <a:endParaRPr lang="es-CR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s-CR" sz="3600" b="1" dirty="0" smtClean="0">
                <a:solidFill>
                  <a:srgbClr val="FF0000"/>
                </a:solidFill>
              </a:rPr>
              <a:t>El </a:t>
            </a:r>
            <a:r>
              <a:rPr lang="es-CR" sz="3600" b="1" dirty="0" smtClean="0">
                <a:solidFill>
                  <a:srgbClr val="FF0000"/>
                </a:solidFill>
              </a:rPr>
              <a:t>Medio Ambiente y el Cambio </a:t>
            </a:r>
            <a:r>
              <a:rPr lang="es-CR" sz="3600" b="1" dirty="0" smtClean="0">
                <a:solidFill>
                  <a:srgbClr val="FF0000"/>
                </a:solidFill>
              </a:rPr>
              <a:t>Climático</a:t>
            </a:r>
            <a:r>
              <a:rPr lang="es-CR" sz="3600" b="1" dirty="0" smtClean="0">
                <a:solidFill>
                  <a:srgbClr val="FF0000"/>
                </a:solidFill>
              </a:rPr>
              <a:t>: una prioridad para la CE</a:t>
            </a:r>
            <a:endParaRPr lang="es-C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475656" y="4437112"/>
            <a:ext cx="1728192" cy="1268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b="1" dirty="0" smtClean="0">
                <a:solidFill>
                  <a:schemeClr val="tx1"/>
                </a:solidFill>
              </a:rPr>
              <a:t>Fondo SICA. Programa regional</a:t>
            </a:r>
            <a:endParaRPr lang="es-CR" sz="12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932040" y="2204864"/>
            <a:ext cx="151216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 smtClean="0">
                <a:solidFill>
                  <a:srgbClr val="C22632"/>
                </a:solidFill>
              </a:rPr>
              <a:t>RIOCC</a:t>
            </a:r>
            <a:endParaRPr lang="es-CR" sz="2800" b="1" dirty="0">
              <a:solidFill>
                <a:srgbClr val="C2263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56176" y="2348880"/>
            <a:ext cx="1728192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b="1" dirty="0" smtClean="0">
                <a:solidFill>
                  <a:srgbClr val="FF0000"/>
                </a:solidFill>
              </a:rPr>
              <a:t>REGATTA</a:t>
            </a:r>
            <a:endParaRPr lang="es-CR" sz="2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1520" y="4509120"/>
            <a:ext cx="1440160" cy="14401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 smtClean="0">
                <a:solidFill>
                  <a:srgbClr val="7030A0"/>
                </a:solidFill>
              </a:rPr>
              <a:t>Fondo España-PNUD</a:t>
            </a:r>
            <a:endParaRPr lang="es-CR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568" y="2276872"/>
            <a:ext cx="2376264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 smtClean="0">
                <a:solidFill>
                  <a:srgbClr val="FF0000"/>
                </a:solidFill>
              </a:rPr>
              <a:t>Programa ARAUCARIA</a:t>
            </a:r>
            <a:r>
              <a:rPr lang="es-CR" sz="1200" b="1" dirty="0" smtClean="0">
                <a:solidFill>
                  <a:srgbClr val="FF0000"/>
                </a:solidFill>
              </a:rPr>
              <a:t> </a:t>
            </a:r>
            <a:endParaRPr lang="es-CR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804248" y="4149080"/>
            <a:ext cx="18722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 smtClean="0">
                <a:solidFill>
                  <a:srgbClr val="769F61"/>
                </a:solidFill>
              </a:rPr>
              <a:t> proyectos bilaterales</a:t>
            </a:r>
            <a:endParaRPr lang="es-CR" sz="2800" b="1" dirty="0">
              <a:solidFill>
                <a:srgbClr val="769F6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1560" y="3501008"/>
            <a:ext cx="1728192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200" b="1" dirty="0" smtClean="0">
                <a:solidFill>
                  <a:srgbClr val="7030A0"/>
                </a:solidFill>
              </a:rPr>
              <a:t>Proyectos </a:t>
            </a:r>
            <a:r>
              <a:rPr lang="es-CR" sz="1600" b="1" dirty="0" smtClean="0">
                <a:solidFill>
                  <a:srgbClr val="7030A0"/>
                </a:solidFill>
              </a:rPr>
              <a:t>de</a:t>
            </a:r>
            <a:r>
              <a:rPr lang="es-CR" sz="1200" b="1" dirty="0" smtClean="0">
                <a:solidFill>
                  <a:srgbClr val="7030A0"/>
                </a:solidFill>
              </a:rPr>
              <a:t> Conservación de </a:t>
            </a:r>
            <a:r>
              <a:rPr lang="es-CR" sz="1200" b="1" dirty="0" smtClean="0">
                <a:solidFill>
                  <a:srgbClr val="7030A0"/>
                </a:solidFill>
              </a:rPr>
              <a:t>A</a:t>
            </a:r>
            <a:r>
              <a:rPr lang="es-CR" sz="1200" b="1" dirty="0" smtClean="0">
                <a:solidFill>
                  <a:srgbClr val="7030A0"/>
                </a:solidFill>
              </a:rPr>
              <a:t>NP</a:t>
            </a:r>
            <a:endParaRPr lang="es-CR" b="1" dirty="0">
              <a:solidFill>
                <a:srgbClr val="7030A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004048" y="4293096"/>
            <a:ext cx="122413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err="1" smtClean="0">
                <a:solidFill>
                  <a:srgbClr val="00B0F0"/>
                </a:solidFill>
              </a:rPr>
              <a:t>LifeWeb</a:t>
            </a:r>
            <a:endParaRPr lang="es-CR" sz="3200" b="1" dirty="0">
              <a:solidFill>
                <a:srgbClr val="00B0F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52120" y="3429000"/>
            <a:ext cx="1656184" cy="12961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b="1" dirty="0" smtClean="0">
                <a:solidFill>
                  <a:srgbClr val="FFC000"/>
                </a:solidFill>
              </a:rPr>
              <a:t>FCAS</a:t>
            </a:r>
            <a:endParaRPr lang="es-CR" sz="2800" b="1" dirty="0">
              <a:solidFill>
                <a:srgbClr val="FFC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52120" y="5157192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rgbClr val="F58B90"/>
                </a:solidFill>
              </a:rPr>
              <a:t>ONU-REDD</a:t>
            </a:r>
            <a:endParaRPr lang="es-CR" b="1" dirty="0">
              <a:solidFill>
                <a:srgbClr val="F58B90"/>
              </a:solidFill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683568" y="0"/>
            <a:ext cx="2376264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R" sz="3200" noProof="0" dirty="0" smtClean="0">
                <a:solidFill>
                  <a:schemeClr val="tx1">
                    <a:tint val="75000"/>
                  </a:schemeClr>
                </a:solidFill>
              </a:rPr>
              <a:t>PASADO</a:t>
            </a:r>
            <a:endParaRPr kumimoji="0" lang="es-C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>
          <a:xfrm>
            <a:off x="5580112" y="0"/>
            <a:ext cx="216024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CR" sz="3200" noProof="0" dirty="0" smtClean="0">
                <a:solidFill>
                  <a:schemeClr val="tx1">
                    <a:tint val="75000"/>
                  </a:schemeClr>
                </a:solidFill>
              </a:rPr>
              <a:t>PRESENTE </a:t>
            </a:r>
            <a:endParaRPr kumimoji="0" lang="es-C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C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836712"/>
            <a:ext cx="2915816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>
                <a:solidFill>
                  <a:schemeClr val="tx1"/>
                </a:solidFill>
              </a:rPr>
              <a:t>Enfoque de conservación de la biodiversidad para luchar contra la pobreza</a:t>
            </a:r>
            <a:endParaRPr lang="es-CR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32040" y="836712"/>
            <a:ext cx="3384376" cy="1296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>
                <a:solidFill>
                  <a:schemeClr val="tx1"/>
                </a:solidFill>
              </a:rPr>
              <a:t>El medio ambiente como un bien público </a:t>
            </a:r>
            <a:r>
              <a:rPr lang="es-CR" dirty="0" smtClean="0">
                <a:solidFill>
                  <a:schemeClr val="tx1"/>
                </a:solidFill>
              </a:rPr>
              <a:t>global. </a:t>
            </a:r>
            <a:r>
              <a:rPr lang="es-CR" dirty="0" smtClean="0">
                <a:solidFill>
                  <a:schemeClr val="tx1"/>
                </a:solidFill>
              </a:rPr>
              <a:t>Lucha contra el cambio climático esencial para luchar contra la pobreza</a:t>
            </a:r>
            <a:endParaRPr lang="es-C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9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19" grpId="0" animBg="1"/>
      <p:bldP spid="22" grpId="0" animBg="1"/>
      <p:bldP spid="24" grpId="0"/>
      <p:bldP spid="7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1"/>
          <p:cNvGraphicFramePr>
            <a:graphicFrameLocks noGrp="1"/>
          </p:cNvGraphicFramePr>
          <p:nvPr>
            <p:ph idx="1"/>
          </p:nvPr>
        </p:nvGraphicFramePr>
        <p:xfrm>
          <a:off x="1467644" y="908720"/>
          <a:ext cx="76763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7" name="AutoShape 34"/>
          <p:cNvSpPr>
            <a:spLocks noChangeArrowheads="1"/>
          </p:cNvSpPr>
          <p:nvPr/>
        </p:nvSpPr>
        <p:spPr bwMode="auto">
          <a:xfrm>
            <a:off x="5004048" y="4509120"/>
            <a:ext cx="142876" cy="1357322"/>
          </a:xfrm>
          <a:prstGeom prst="downArrow">
            <a:avLst>
              <a:gd name="adj1" fmla="val 50000"/>
              <a:gd name="adj2" fmla="val 18076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932040" cy="17728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R" dirty="0" smtClean="0">
                <a:solidFill>
                  <a:schemeClr val="tx1"/>
                </a:solidFill>
              </a:rPr>
              <a:t> -Cambio climático</a:t>
            </a:r>
          </a:p>
          <a:p>
            <a:r>
              <a:rPr lang="es-CR" dirty="0" smtClean="0">
                <a:solidFill>
                  <a:schemeClr val="tx1"/>
                </a:solidFill>
              </a:rPr>
              <a:t>- América Latina  y el Caribe </a:t>
            </a:r>
          </a:p>
          <a:p>
            <a:pPr>
              <a:buFontTx/>
              <a:buChar char="-"/>
            </a:pPr>
            <a:r>
              <a:rPr lang="es-CR" dirty="0" smtClean="0">
                <a:solidFill>
                  <a:schemeClr val="tx1"/>
                </a:solidFill>
              </a:rPr>
              <a:t> Enfoque regional </a:t>
            </a:r>
          </a:p>
          <a:p>
            <a:pPr>
              <a:buFontTx/>
              <a:buChar char="-"/>
            </a:pPr>
            <a:r>
              <a:rPr lang="es-CR" dirty="0" smtClean="0">
                <a:solidFill>
                  <a:schemeClr val="tx1"/>
                </a:solidFill>
              </a:rPr>
              <a:t> Articulación de actores e instrumentos de la CE</a:t>
            </a:r>
          </a:p>
          <a:p>
            <a:r>
              <a:rPr lang="es-CR" dirty="0" smtClean="0">
                <a:solidFill>
                  <a:schemeClr val="tx1"/>
                </a:solidFill>
              </a:rPr>
              <a:t>- Privado / Alianzas público privadas</a:t>
            </a:r>
          </a:p>
          <a:p>
            <a:endParaRPr lang="es-CR" b="1" dirty="0">
              <a:solidFill>
                <a:schemeClr val="tx1"/>
              </a:solidFill>
            </a:endParaRPr>
          </a:p>
        </p:txBody>
      </p:sp>
      <p:pic>
        <p:nvPicPr>
          <p:cNvPr id="9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6106937"/>
            <a:ext cx="2701793" cy="7510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27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grpSp>
        <p:nvGrpSpPr>
          <p:cNvPr id="4" name="15 Grupo"/>
          <p:cNvGrpSpPr/>
          <p:nvPr/>
        </p:nvGrpSpPr>
        <p:grpSpPr>
          <a:xfrm>
            <a:off x="1740833" y="1700808"/>
            <a:ext cx="7403167" cy="1005210"/>
            <a:chOff x="985257" y="1556792"/>
            <a:chExt cx="7403167" cy="1005210"/>
          </a:xfrm>
        </p:grpSpPr>
        <p:sp>
          <p:nvSpPr>
            <p:cNvPr id="3" name="2 CuadroTexto"/>
            <p:cNvSpPr txBox="1"/>
            <p:nvPr/>
          </p:nvSpPr>
          <p:spPr>
            <a:xfrm>
              <a:off x="1187624" y="1556792"/>
              <a:ext cx="7200800" cy="541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s-ES" sz="3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Prioridades de Actuación</a:t>
              </a:r>
            </a:p>
          </p:txBody>
        </p:sp>
        <p:cxnSp>
          <p:nvCxnSpPr>
            <p:cNvPr id="8" name="7 Conector recto"/>
            <p:cNvCxnSpPr/>
            <p:nvPr/>
          </p:nvCxnSpPr>
          <p:spPr>
            <a:xfrm flipV="1">
              <a:off x="985257" y="1628800"/>
              <a:ext cx="0" cy="933202"/>
            </a:xfrm>
            <a:prstGeom prst="line">
              <a:avLst/>
            </a:prstGeom>
            <a:ln/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5 CuadroTexto"/>
          <p:cNvSpPr txBox="1"/>
          <p:nvPr/>
        </p:nvSpPr>
        <p:spPr>
          <a:xfrm>
            <a:off x="827584" y="1700808"/>
            <a:ext cx="792088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500"/>
              </a:lnSpc>
            </a:pPr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833" y="2915737"/>
            <a:ext cx="6711666" cy="29363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79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3757626"/>
          </a:xfrm>
        </p:spPr>
        <p:txBody>
          <a:bodyPr/>
          <a:lstStyle/>
          <a:p>
            <a:r>
              <a:rPr lang="es-ES" dirty="0" smtClean="0"/>
              <a:t>Objetivo General:</a:t>
            </a:r>
          </a:p>
          <a:p>
            <a:pPr marL="457200" lvl="1" indent="0">
              <a:buNone/>
            </a:pPr>
            <a:r>
              <a:rPr lang="es-ES" dirty="0" smtClean="0"/>
              <a:t>“A</a:t>
            </a:r>
            <a:r>
              <a:rPr lang="es-MX" i="1" dirty="0" smtClean="0"/>
              <a:t>poyar </a:t>
            </a:r>
            <a:r>
              <a:rPr lang="es-MX" i="1" dirty="0"/>
              <a:t>acciones de </a:t>
            </a:r>
            <a:r>
              <a:rPr lang="es-MX" b="1" i="1" dirty="0"/>
              <a:t>mitigación</a:t>
            </a:r>
            <a:r>
              <a:rPr lang="es-MX" i="1" dirty="0"/>
              <a:t> y </a:t>
            </a:r>
            <a:r>
              <a:rPr lang="es-MX" b="1" i="1" dirty="0"/>
              <a:t>adaptación</a:t>
            </a:r>
            <a:r>
              <a:rPr lang="es-MX" i="1" dirty="0"/>
              <a:t> al cambio climático que </a:t>
            </a:r>
            <a:r>
              <a:rPr lang="es-MX" b="1" i="1" dirty="0"/>
              <a:t>preserven el medio ambiente</a:t>
            </a:r>
            <a:r>
              <a:rPr lang="es-MX" i="1" dirty="0"/>
              <a:t>, </a:t>
            </a:r>
            <a:r>
              <a:rPr lang="es-MX" b="1" i="1" dirty="0"/>
              <a:t>fortalezcan</a:t>
            </a:r>
            <a:r>
              <a:rPr lang="es-MX" i="1" dirty="0"/>
              <a:t> a los principales </a:t>
            </a:r>
            <a:r>
              <a:rPr lang="es-MX" b="1" i="1" dirty="0"/>
              <a:t>organismos</a:t>
            </a:r>
            <a:r>
              <a:rPr lang="es-MX" i="1" dirty="0"/>
              <a:t> e instituciones de la </a:t>
            </a:r>
            <a:r>
              <a:rPr lang="es-MX" b="1" i="1" dirty="0"/>
              <a:t>región</a:t>
            </a:r>
            <a:r>
              <a:rPr lang="es-MX" i="1" dirty="0"/>
              <a:t>, favorezcan la construcción de </a:t>
            </a:r>
            <a:r>
              <a:rPr lang="es-MX" b="1" i="1" dirty="0"/>
              <a:t>visión regional</a:t>
            </a:r>
            <a:r>
              <a:rPr lang="es-MX" i="1" dirty="0"/>
              <a:t> y promuevan la </a:t>
            </a:r>
            <a:r>
              <a:rPr lang="es-MX" b="1" i="1" dirty="0"/>
              <a:t>articulación de actores</a:t>
            </a:r>
            <a:r>
              <a:rPr lang="es-MX" i="1" dirty="0"/>
              <a:t> públicos y </a:t>
            </a:r>
            <a:r>
              <a:rPr lang="es-MX" i="1" dirty="0" smtClean="0"/>
              <a:t>privados”.</a:t>
            </a:r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99592" y="677314"/>
            <a:ext cx="6901325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CR" sz="2400" b="1" dirty="0" smtClean="0">
                <a:solidFill>
                  <a:srgbClr val="FF0000"/>
                </a:solidFill>
              </a:rPr>
              <a:t>OBJETIVO DEL PROGRAMA</a:t>
            </a:r>
            <a:endParaRPr lang="es-ES" sz="2400" b="1" dirty="0">
              <a:solidFill>
                <a:srgbClr val="FF0000"/>
              </a:solidFill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857224" y="571480"/>
            <a:ext cx="0" cy="668140"/>
          </a:xfrm>
          <a:prstGeom prst="line">
            <a:avLst/>
          </a:prstGeom>
          <a:ln w="28575">
            <a:solidFill>
              <a:srgbClr val="EF434D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350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" dirty="0" smtClean="0">
                <a:solidFill>
                  <a:srgbClr val="0070C0"/>
                </a:solidFill>
              </a:rPr>
              <a:t>Componente 1: </a:t>
            </a:r>
            <a:r>
              <a:rPr lang="es-ES" b="1" dirty="0" smtClean="0">
                <a:solidFill>
                  <a:srgbClr val="0070C0"/>
                </a:solidFill>
              </a:rPr>
              <a:t>Adaptación</a:t>
            </a:r>
            <a:r>
              <a:rPr lang="es-ES" dirty="0" smtClean="0">
                <a:solidFill>
                  <a:srgbClr val="0070C0"/>
                </a:solidFill>
              </a:rPr>
              <a:t> al Cambio Climático </a:t>
            </a:r>
          </a:p>
          <a:p>
            <a:pPr marL="0" indent="0">
              <a:buNone/>
            </a:pPr>
            <a:r>
              <a:rPr lang="es-ES" dirty="0" smtClean="0"/>
              <a:t>“</a:t>
            </a:r>
            <a:r>
              <a:rPr lang="es-MX" sz="2800" i="1" dirty="0"/>
              <a:t>Contribuir a fortalecer y mejorar la capacidad de </a:t>
            </a:r>
            <a:r>
              <a:rPr lang="es-MX" sz="2800" b="1" i="1" dirty="0"/>
              <a:t>adaptación</a:t>
            </a:r>
            <a:r>
              <a:rPr lang="es-MX" sz="2800" i="1" dirty="0"/>
              <a:t> de  América Latina y el Caribe a  los efectos adversos al cambio climático apoyando </a:t>
            </a:r>
            <a:r>
              <a:rPr lang="es-MX" sz="2800" i="1" u="sng" dirty="0"/>
              <a:t>acciones que aumenten la capacidad de resiliencia de la región</a:t>
            </a:r>
            <a:r>
              <a:rPr lang="es-MX" sz="2800" dirty="0" smtClean="0"/>
              <a:t>”.</a:t>
            </a:r>
          </a:p>
          <a:p>
            <a:pPr marL="0" indent="0">
              <a:buNone/>
            </a:pPr>
            <a:endParaRPr lang="es-MX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MX" dirty="0" smtClean="0">
                <a:solidFill>
                  <a:srgbClr val="0070C0"/>
                </a:solidFill>
              </a:rPr>
              <a:t>Componente </a:t>
            </a:r>
            <a:r>
              <a:rPr lang="es-MX" dirty="0" smtClean="0">
                <a:solidFill>
                  <a:srgbClr val="0070C0"/>
                </a:solidFill>
              </a:rPr>
              <a:t>2: </a:t>
            </a:r>
            <a:r>
              <a:rPr lang="es-MX" b="1" dirty="0" smtClean="0">
                <a:solidFill>
                  <a:srgbClr val="0070C0"/>
                </a:solidFill>
              </a:rPr>
              <a:t>Mitigación</a:t>
            </a:r>
            <a:r>
              <a:rPr lang="es-MX" dirty="0" smtClean="0">
                <a:solidFill>
                  <a:srgbClr val="0070C0"/>
                </a:solidFill>
              </a:rPr>
              <a:t> del Cambio Climático</a:t>
            </a:r>
          </a:p>
          <a:p>
            <a:pPr marL="0" indent="0">
              <a:buNone/>
            </a:pPr>
            <a:r>
              <a:rPr lang="es-MX" dirty="0" smtClean="0"/>
              <a:t>“</a:t>
            </a:r>
            <a:r>
              <a:rPr lang="es-MX" sz="2800" i="1" dirty="0"/>
              <a:t>Contribuir a fortalecer y mejorar los procesos de </a:t>
            </a:r>
            <a:r>
              <a:rPr lang="es-MX" sz="2800" b="1" i="1" dirty="0"/>
              <a:t>mitigación</a:t>
            </a:r>
            <a:r>
              <a:rPr lang="es-MX" sz="2800" i="1" dirty="0"/>
              <a:t> en América Latina y El Caribe  apoyando acciones que </a:t>
            </a:r>
            <a:r>
              <a:rPr lang="es-MX" sz="2800" i="1" u="sng" dirty="0"/>
              <a:t>disminuyan la emisión de gases de efecto invernadero producidos en la </a:t>
            </a:r>
            <a:r>
              <a:rPr lang="es-MX" sz="2800" i="1" u="sng" dirty="0" smtClean="0"/>
              <a:t>región.”</a:t>
            </a:r>
            <a:endParaRPr lang="es-ES" sz="2800" u="sng" dirty="0" smtClean="0"/>
          </a:p>
          <a:p>
            <a:pPr marL="0" indent="0">
              <a:buNone/>
            </a:pPr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D3A0F-C1B9-46B2-887C-782F1FE86CAC}" type="slidenum">
              <a:rPr lang="es-ES" smtClean="0"/>
              <a:pPr/>
              <a:t>8</a:t>
            </a:fld>
            <a:endParaRPr lang="es-ES" dirty="0"/>
          </a:p>
        </p:txBody>
      </p:sp>
      <p:grpSp>
        <p:nvGrpSpPr>
          <p:cNvPr id="8" name="7 Grupo"/>
          <p:cNvGrpSpPr/>
          <p:nvPr/>
        </p:nvGrpSpPr>
        <p:grpSpPr>
          <a:xfrm>
            <a:off x="500034" y="500042"/>
            <a:ext cx="6677777" cy="668140"/>
            <a:chOff x="500034" y="500042"/>
            <a:chExt cx="6677777" cy="668140"/>
          </a:xfrm>
        </p:grpSpPr>
        <p:sp>
          <p:nvSpPr>
            <p:cNvPr id="6" name="5 CuadroTexto"/>
            <p:cNvSpPr txBox="1"/>
            <p:nvPr/>
          </p:nvSpPr>
          <p:spPr>
            <a:xfrm>
              <a:off x="500034" y="642918"/>
              <a:ext cx="6677777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COMPONENTES</a:t>
              </a:r>
              <a:endParaRPr lang="es-E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500034" y="500042"/>
              <a:ext cx="0" cy="668140"/>
            </a:xfrm>
            <a:prstGeom prst="line">
              <a:avLst/>
            </a:prstGeom>
            <a:ln w="28575">
              <a:solidFill>
                <a:srgbClr val="EF434D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1398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57290" y="1714488"/>
          <a:ext cx="6500858" cy="4116222"/>
        </p:xfrm>
        <a:graphic>
          <a:graphicData uri="http://schemas.openxmlformats.org/drawingml/2006/table">
            <a:tbl>
              <a:tblPr/>
              <a:tblGrid>
                <a:gridCol w="2396005"/>
                <a:gridCol w="2396005"/>
                <a:gridCol w="854725"/>
                <a:gridCol w="854123"/>
              </a:tblGrid>
              <a:tr h="35719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600" dirty="0">
                        <a:solidFill>
                          <a:schemeClr val="bg1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COMPONENTES </a:t>
                      </a:r>
                      <a:endParaRPr lang="es-CR" sz="1600" dirty="0">
                        <a:solidFill>
                          <a:schemeClr val="bg1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Calibri"/>
                        </a:rPr>
                        <a:t>LÍNEAS DE ACCIÓN ARAUCLIMA</a:t>
                      </a:r>
                      <a:endParaRPr lang="es-CR" sz="1600" dirty="0">
                        <a:solidFill>
                          <a:schemeClr val="bg1"/>
                        </a:solidFill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71438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Calibri"/>
                          <a:ea typeface="Times New Roman"/>
                          <a:cs typeface="Calibri"/>
                        </a:rPr>
                        <a:t>LÍNEAS </a:t>
                      </a:r>
                      <a:endParaRPr lang="es-CR" sz="16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Calibri"/>
                          <a:ea typeface="Times New Roman"/>
                          <a:cs typeface="Calibri"/>
                        </a:rPr>
                        <a:t>TEMÁTICAS</a:t>
                      </a:r>
                      <a:endParaRPr lang="es-CR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Calibri"/>
                          <a:ea typeface="Times New Roman"/>
                          <a:cs typeface="Calibri"/>
                        </a:rPr>
                        <a:t>LÍNEAS </a:t>
                      </a:r>
                      <a:endParaRPr lang="es-CR" sz="16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Calibri"/>
                          <a:ea typeface="Times New Roman"/>
                          <a:cs typeface="Calibri"/>
                        </a:rPr>
                        <a:t>TRANSVERSALES</a:t>
                      </a:r>
                      <a:endParaRPr lang="es-CR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5719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ADAPTACIÓN</a:t>
                      </a:r>
                      <a:r>
                        <a:rPr lang="es-MX" sz="1600" b="1" dirty="0">
                          <a:latin typeface="Calibri"/>
                          <a:ea typeface="Times New Roman"/>
                          <a:cs typeface="Calibri"/>
                        </a:rPr>
                        <a:t>   AL  </a:t>
                      </a:r>
                      <a:endParaRPr lang="es-MX" sz="1600" b="1" dirty="0" smtClean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latin typeface="Calibri"/>
                          <a:ea typeface="Times New Roman"/>
                          <a:cs typeface="Calibri"/>
                        </a:rPr>
                        <a:t>CAMBIO </a:t>
                      </a:r>
                      <a:r>
                        <a:rPr lang="es-MX" sz="1600" b="1" dirty="0">
                          <a:latin typeface="Calibri"/>
                          <a:ea typeface="Times New Roman"/>
                          <a:cs typeface="Calibri"/>
                        </a:rPr>
                        <a:t>CLIMÁTICO</a:t>
                      </a:r>
                      <a:endParaRPr lang="es-CR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Calibri"/>
                          <a:ea typeface="Times New Roman"/>
                          <a:cs typeface="Calibri"/>
                        </a:rPr>
                        <a:t>Agricultura resiliente</a:t>
                      </a:r>
                      <a:endParaRPr lang="es-CR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60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Calibri"/>
                          <a:ea typeface="Times New Roman"/>
                          <a:cs typeface="Calibri"/>
                        </a:rPr>
                        <a:t>Gestión </a:t>
                      </a:r>
                      <a:endParaRPr lang="es-CR" sz="160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Calibri"/>
                          <a:ea typeface="Times New Roman"/>
                          <a:cs typeface="Calibri"/>
                        </a:rPr>
                        <a:t>del conoci-miento </a:t>
                      </a:r>
                      <a:endParaRPr lang="es-CR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R" sz="1100" dirty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Calibri"/>
                          <a:ea typeface="Times New Roman"/>
                          <a:cs typeface="Calibri"/>
                        </a:rPr>
                        <a:t>Género y </a:t>
                      </a:r>
                      <a:r>
                        <a:rPr lang="es-MX" sz="1600" b="1" dirty="0" smtClean="0">
                          <a:latin typeface="Calibri"/>
                          <a:ea typeface="Times New Roman"/>
                          <a:cs typeface="Calibri"/>
                        </a:rPr>
                        <a:t>EBDH</a:t>
                      </a:r>
                      <a:endParaRPr lang="es-CR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Calibri"/>
                          <a:ea typeface="Times New Roman"/>
                          <a:cs typeface="Calibri"/>
                        </a:rPr>
                        <a:t>Gestión de riesgos</a:t>
                      </a:r>
                      <a:endParaRPr lang="es-CR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71438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latin typeface="Calibri"/>
                          <a:ea typeface="Times New Roman"/>
                          <a:cs typeface="Calibri"/>
                        </a:rPr>
                        <a:t>Gestión integral del recurso hídrico</a:t>
                      </a:r>
                      <a:endParaRPr lang="es-CR" sz="160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57190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latin typeface="Calibri"/>
                          <a:ea typeface="Times New Roman"/>
                          <a:cs typeface="Calibri"/>
                        </a:rPr>
                        <a:t>MITIGACIÓN DEL  CAMBIO CLIMÁTICO</a:t>
                      </a:r>
                      <a:endParaRPr lang="es-CR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MX" sz="1600" b="1" dirty="0">
                          <a:latin typeface="Calibri"/>
                          <a:ea typeface="Times New Roman"/>
                          <a:cs typeface="Calibri"/>
                        </a:rPr>
                        <a:t>Energías </a:t>
                      </a:r>
                      <a:r>
                        <a:rPr lang="es-MX" sz="1600" b="1" dirty="0" smtClean="0">
                          <a:latin typeface="Calibri"/>
                          <a:ea typeface="Times New Roman"/>
                          <a:cs typeface="Calibri"/>
                        </a:rPr>
                        <a:t>renovables y eficiencia energética.</a:t>
                      </a:r>
                      <a:endParaRPr lang="es-CR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35719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MX" sz="1600" b="1" dirty="0">
                          <a:latin typeface="Calibri"/>
                          <a:ea typeface="Times New Roman"/>
                          <a:cs typeface="Calibri"/>
                        </a:rPr>
                        <a:t>Ciudades </a:t>
                      </a:r>
                      <a:r>
                        <a:rPr lang="es-MX" sz="1600" b="1" dirty="0" smtClean="0">
                          <a:latin typeface="Calibri"/>
                          <a:ea typeface="Times New Roman"/>
                          <a:cs typeface="Calibri"/>
                        </a:rPr>
                        <a:t>sostenibles.</a:t>
                      </a:r>
                      <a:endParaRPr lang="es-CR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714380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0125" algn="l"/>
                        </a:tabLst>
                      </a:pPr>
                      <a:r>
                        <a:rPr lang="es-MX" sz="1600" b="1" dirty="0">
                          <a:latin typeface="Calibri"/>
                          <a:ea typeface="Times New Roman"/>
                          <a:cs typeface="Calibri"/>
                        </a:rPr>
                        <a:t>Gestión integral de los </a:t>
                      </a:r>
                      <a:r>
                        <a:rPr lang="es-MX" sz="1600" b="1" dirty="0" smtClean="0">
                          <a:latin typeface="Calibri"/>
                          <a:ea typeface="Times New Roman"/>
                          <a:cs typeface="Calibri"/>
                        </a:rPr>
                        <a:t>bosques.</a:t>
                      </a:r>
                      <a:endParaRPr lang="es-CR" sz="16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500034" y="500042"/>
            <a:ext cx="6677777" cy="668140"/>
            <a:chOff x="500034" y="500042"/>
            <a:chExt cx="6677777" cy="668140"/>
          </a:xfrm>
        </p:grpSpPr>
        <p:sp>
          <p:nvSpPr>
            <p:cNvPr id="6" name="5 CuadroTexto"/>
            <p:cNvSpPr txBox="1"/>
            <p:nvPr/>
          </p:nvSpPr>
          <p:spPr>
            <a:xfrm>
              <a:off x="500034" y="642918"/>
              <a:ext cx="6677777" cy="454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cs typeface="Arial" pitchFamily="34" charset="0"/>
                </a:rPr>
                <a:t>PRIORIDADES </a:t>
              </a:r>
              <a:r>
                <a:rPr lang="en-US" sz="2400" b="1" smtClean="0">
                  <a:solidFill>
                    <a:srgbClr val="FF0000"/>
                  </a:solidFill>
                  <a:cs typeface="Arial" pitchFamily="34" charset="0"/>
                </a:rPr>
                <a:t>DE ACTUCIÓN</a:t>
              </a:r>
              <a:endParaRPr lang="es-E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500034" y="500042"/>
              <a:ext cx="0" cy="668140"/>
            </a:xfrm>
            <a:prstGeom prst="line">
              <a:avLst/>
            </a:prstGeom>
            <a:ln w="28575">
              <a:solidFill>
                <a:srgbClr val="EF434D"/>
              </a:solidFill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12106</TotalTime>
  <Words>1149</Words>
  <Application>Microsoft Office PowerPoint</Application>
  <PresentationFormat>Presentación en pantalla (4:3)</PresentationFormat>
  <Paragraphs>159</Paragraphs>
  <Slides>23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El Medio Ambiente y el Cambio Climático: una prioridad para la CE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Becas Dgrafico1</dc:creator>
  <cp:lastModifiedBy> N. Otamendi</cp:lastModifiedBy>
  <cp:revision>492</cp:revision>
  <cp:lastPrinted>2015-03-17T20:54:30Z</cp:lastPrinted>
  <dcterms:created xsi:type="dcterms:W3CDTF">2013-08-27T13:49:07Z</dcterms:created>
  <dcterms:modified xsi:type="dcterms:W3CDTF">2015-04-14T19:43:25Z</dcterms:modified>
</cp:coreProperties>
</file>